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88" r:id="rId2"/>
    <p:sldId id="290" r:id="rId3"/>
    <p:sldId id="291" r:id="rId4"/>
    <p:sldId id="292" r:id="rId5"/>
    <p:sldId id="293" r:id="rId6"/>
    <p:sldId id="294" r:id="rId7"/>
    <p:sldId id="382" r:id="rId8"/>
    <p:sldId id="295" r:id="rId9"/>
    <p:sldId id="296" r:id="rId10"/>
    <p:sldId id="297" r:id="rId11"/>
    <p:sldId id="298"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BFBFBF"/>
    <a:srgbClr val="F2F2F2"/>
    <a:srgbClr val="FEF8E8"/>
    <a:srgbClr val="8E4294"/>
    <a:srgbClr val="E5731D"/>
    <a:srgbClr val="E5641D"/>
    <a:srgbClr val="E65B1C"/>
    <a:srgbClr val="663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showGuides="1">
      <p:cViewPr>
        <p:scale>
          <a:sx n="75" d="100"/>
          <a:sy n="75" d="100"/>
        </p:scale>
        <p:origin x="-2880" y="-1488"/>
      </p:cViewPr>
      <p:guideLst>
        <p:guide orient="horz" pos="2160"/>
        <p:guide pos="2880"/>
      </p:guideLst>
    </p:cSldViewPr>
  </p:slideViewPr>
  <p:notesTextViewPr>
    <p:cViewPr>
      <p:scale>
        <a:sx n="3" d="2"/>
        <a:sy n="3" d="2"/>
      </p:scale>
      <p:origin x="0" y="0"/>
    </p:cViewPr>
  </p:notesText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bianas\pubs\RESEARCH\Local%20Media%20Project\Sept%202015\Media%20Forecast%20Input%20MASTER%20Sept%202015%20v2.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bianas\pubs\RESEARCH\Local%20Media%20Project\Sept%202015\Media%20Forecast%20Input%20MASTER%20Sept%202015%20v2.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bianas\pubs\RESEARCH\Local%20Media%20Project\Sept%202015\Media%20Forecast%20Input%20MASTER%20Sept%202015%20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ianas\pubs\RESEARCH\Local%20Media%20Project\Sept%202015\Media%20Forecast%20Input%20MASTER%20Sept%202015%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712024525366"/>
          <c:y val="0.0514005540974045"/>
          <c:w val="0.862521370472099"/>
          <c:h val="0.79413594116520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'For Slide Decks'!$X$389:$AC$389</c:f>
              <c:numCache>
                <c:formatCode>General</c:formatCode>
                <c:ptCount val="6"/>
                <c:pt idx="0">
                  <c:v>2015.0</c:v>
                </c:pt>
                <c:pt idx="1">
                  <c:v>2016.0</c:v>
                </c:pt>
                <c:pt idx="2">
                  <c:v>2017.0</c:v>
                </c:pt>
                <c:pt idx="3">
                  <c:v>2018.0</c:v>
                </c:pt>
                <c:pt idx="4">
                  <c:v>2019.0</c:v>
                </c:pt>
                <c:pt idx="5">
                  <c:v>2020.0</c:v>
                </c:pt>
              </c:numCache>
            </c:numRef>
          </c:cat>
          <c:val>
            <c:numRef>
              <c:f>'For Slide Decks'!$X$390:$AC$390</c:f>
              <c:numCache>
                <c:formatCode>"$"#,##0.0</c:formatCode>
                <c:ptCount val="6"/>
                <c:pt idx="0">
                  <c:v>8.506285660476802</c:v>
                </c:pt>
                <c:pt idx="1">
                  <c:v>11.3422555588298</c:v>
                </c:pt>
                <c:pt idx="2">
                  <c:v>14.74670834837115</c:v>
                </c:pt>
                <c:pt idx="3">
                  <c:v>18.58946053730827</c:v>
                </c:pt>
                <c:pt idx="4">
                  <c:v>22.34197471278473</c:v>
                </c:pt>
                <c:pt idx="5">
                  <c:v>26.74684062011324</c:v>
                </c:pt>
              </c:numCache>
            </c:numRef>
          </c:val>
          <c:extLst xmlns:c16r2="http://schemas.microsoft.com/office/drawing/2015/06/chart">
            <c:ext xmlns:c16="http://schemas.microsoft.com/office/drawing/2014/chart" uri="{C3380CC4-5D6E-409C-BE32-E72D297353CC}">
              <c16:uniqueId val="{00000000-6200-4AF2-8EFC-D2528718251D}"/>
            </c:ext>
          </c:extLst>
        </c:ser>
        <c:dLbls>
          <c:showLegendKey val="0"/>
          <c:showVal val="0"/>
          <c:showCatName val="0"/>
          <c:showSerName val="0"/>
          <c:showPercent val="0"/>
          <c:showBubbleSize val="0"/>
        </c:dLbls>
        <c:gapWidth val="80"/>
        <c:axId val="2120294616"/>
        <c:axId val="2120297656"/>
      </c:barChart>
      <c:catAx>
        <c:axId val="2120294616"/>
        <c:scaling>
          <c:orientation val="minMax"/>
        </c:scaling>
        <c:delete val="0"/>
        <c:axPos val="b"/>
        <c:numFmt formatCode="General" sourceLinked="1"/>
        <c:majorTickMark val="none"/>
        <c:minorTickMark val="none"/>
        <c:tickLblPos val="nextTo"/>
        <c:crossAx val="2120297656"/>
        <c:crosses val="autoZero"/>
        <c:auto val="1"/>
        <c:lblAlgn val="ctr"/>
        <c:lblOffset val="100"/>
        <c:noMultiLvlLbl val="0"/>
      </c:catAx>
      <c:valAx>
        <c:axId val="2120297656"/>
        <c:scaling>
          <c:orientation val="minMax"/>
        </c:scaling>
        <c:delete val="0"/>
        <c:axPos val="l"/>
        <c:majorGridlines>
          <c:spPr>
            <a:ln>
              <a:solidFill>
                <a:schemeClr val="bg1">
                  <a:lumMod val="95000"/>
                </a:schemeClr>
              </a:solidFill>
            </a:ln>
          </c:spPr>
        </c:majorGridlines>
        <c:numFmt formatCode="&quot;$&quot;#,##0" sourceLinked="0"/>
        <c:majorTickMark val="none"/>
        <c:minorTickMark val="none"/>
        <c:tickLblPos val="nextTo"/>
        <c:crossAx val="2120294616"/>
        <c:crosses val="autoZero"/>
        <c:crossBetween val="between"/>
      </c:valAx>
    </c:plotArea>
    <c:plotVisOnly val="1"/>
    <c:dispBlanksAs val="gap"/>
    <c:showDLblsOverMax val="0"/>
  </c:chart>
  <c:spPr>
    <a:ln>
      <a:noFill/>
    </a:ln>
  </c:spPr>
  <c:txPr>
    <a:bodyPr/>
    <a:lstStyle/>
    <a:p>
      <a:pPr>
        <a:defRPr sz="1200" b="0">
          <a:latin typeface="Segoe UI" pitchFamily="34" charset="0"/>
          <a:ea typeface="Segoe UI" pitchFamily="34" charset="0"/>
          <a:cs typeface="Segoe UI"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2869172302867"/>
          <c:y val="0.102297320665369"/>
          <c:w val="0.83280602965898"/>
          <c:h val="0.737988052658591"/>
        </c:manualLayout>
      </c:layout>
      <c:barChart>
        <c:barDir val="col"/>
        <c:grouping val="stacked"/>
        <c:varyColors val="0"/>
        <c:ser>
          <c:idx val="0"/>
          <c:order val="0"/>
          <c:tx>
            <c:strRef>
              <c:f>'For Slide Decks'!$N$452</c:f>
              <c:strCache>
                <c:ptCount val="1"/>
                <c:pt idx="0">
                  <c:v>Non-location Targeted</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'For Slide Decks'!$X$418:$AC$418</c:f>
              <c:numCache>
                <c:formatCode>General</c:formatCode>
                <c:ptCount val="6"/>
                <c:pt idx="0">
                  <c:v>2015.0</c:v>
                </c:pt>
                <c:pt idx="1">
                  <c:v>2016.0</c:v>
                </c:pt>
                <c:pt idx="2">
                  <c:v>2017.0</c:v>
                </c:pt>
                <c:pt idx="3">
                  <c:v>2018.0</c:v>
                </c:pt>
                <c:pt idx="4">
                  <c:v>2019.0</c:v>
                </c:pt>
                <c:pt idx="5">
                  <c:v>2020.0</c:v>
                </c:pt>
              </c:numCache>
            </c:numRef>
          </c:cat>
          <c:val>
            <c:numRef>
              <c:f>'For Slide Decks'!$X$452:$AC$452</c:f>
              <c:numCache>
                <c:formatCode>"$"#,##0.0</c:formatCode>
                <c:ptCount val="6"/>
                <c:pt idx="0">
                  <c:v>14.21909104647096</c:v>
                </c:pt>
                <c:pt idx="1">
                  <c:v>18.10883896205038</c:v>
                </c:pt>
                <c:pt idx="2">
                  <c:v>22.4034543282059</c:v>
                </c:pt>
                <c:pt idx="3">
                  <c:v>26.93317702597505</c:v>
                </c:pt>
                <c:pt idx="4">
                  <c:v>31.47952892513709</c:v>
                </c:pt>
                <c:pt idx="5">
                  <c:v>35.44479516245684</c:v>
                </c:pt>
              </c:numCache>
            </c:numRef>
          </c:val>
          <c:extLst xmlns:c16r2="http://schemas.microsoft.com/office/drawing/2015/06/chart">
            <c:ext xmlns:c16="http://schemas.microsoft.com/office/drawing/2014/chart" uri="{C3380CC4-5D6E-409C-BE32-E72D297353CC}">
              <c16:uniqueId val="{00000000-2AB4-4B0A-81CA-BB62E8B7C693}"/>
            </c:ext>
          </c:extLst>
        </c:ser>
        <c:ser>
          <c:idx val="1"/>
          <c:order val="1"/>
          <c:tx>
            <c:strRef>
              <c:f>'For Slide Decks'!$N$453</c:f>
              <c:strCache>
                <c:ptCount val="1"/>
                <c:pt idx="0">
                  <c:v>Location Targeted</c:v>
                </c:pt>
              </c:strCache>
            </c:strRef>
          </c:tx>
          <c:invertIfNegative val="0"/>
          <c:dLbls>
            <c:dLbl>
              <c:idx val="0"/>
              <c:layout>
                <c:manualLayout>
                  <c:x val="-0.00128060275047254"/>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B4-4B0A-81CA-BB62E8B7C693}"/>
                </c:ext>
              </c:extLst>
            </c:dLbl>
            <c:dLbl>
              <c:idx val="1"/>
              <c:layout>
                <c:manualLayout>
                  <c:x val="0.0"/>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B4-4B0A-81CA-BB62E8B7C693}"/>
                </c:ext>
              </c:extLst>
            </c:dLbl>
            <c:dLbl>
              <c:idx val="2"/>
              <c:layout>
                <c:manualLayout>
                  <c:x val="0.0"/>
                  <c:y val="-0.0093922661467478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B4-4B0A-81CA-BB62E8B7C693}"/>
                </c:ext>
              </c:extLst>
            </c:dLbl>
            <c:dLbl>
              <c:idx val="3"/>
              <c:layout>
                <c:manualLayout>
                  <c:x val="0.0"/>
                  <c:y val="-0.037569064586990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AB4-4B0A-81CA-BB62E8B7C693}"/>
                </c:ext>
              </c:extLst>
            </c:dLbl>
            <c:dLbl>
              <c:idx val="4"/>
              <c:layout>
                <c:manualLayout>
                  <c:x val="0.00128060275047254"/>
                  <c:y val="-0.050092086115987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AB4-4B0A-81CA-BB62E8B7C693}"/>
                </c:ext>
              </c:extLst>
            </c:dLbl>
            <c:dLbl>
              <c:idx val="5"/>
              <c:layout>
                <c:manualLayout>
                  <c:x val="-0.00128060275047254"/>
                  <c:y val="-0.05948435226273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AB4-4B0A-81CA-BB62E8B7C69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'For Slide Decks'!$X$418:$AC$418</c:f>
              <c:numCache>
                <c:formatCode>General</c:formatCode>
                <c:ptCount val="6"/>
                <c:pt idx="0">
                  <c:v>2015.0</c:v>
                </c:pt>
                <c:pt idx="1">
                  <c:v>2016.0</c:v>
                </c:pt>
                <c:pt idx="2">
                  <c:v>2017.0</c:v>
                </c:pt>
                <c:pt idx="3">
                  <c:v>2018.0</c:v>
                </c:pt>
                <c:pt idx="4">
                  <c:v>2019.0</c:v>
                </c:pt>
                <c:pt idx="5">
                  <c:v>2020.0</c:v>
                </c:pt>
              </c:numCache>
            </c:numRef>
          </c:cat>
          <c:val>
            <c:numRef>
              <c:f>'For Slide Decks'!$X$453:$AC$453</c:f>
              <c:numCache>
                <c:formatCode>"$"#,##0.0</c:formatCode>
                <c:ptCount val="6"/>
                <c:pt idx="0">
                  <c:v>8.5062856604768</c:v>
                </c:pt>
                <c:pt idx="1">
                  <c:v>11.3422555588298</c:v>
                </c:pt>
                <c:pt idx="2">
                  <c:v>14.74670834837115</c:v>
                </c:pt>
                <c:pt idx="3">
                  <c:v>18.58946053730826</c:v>
                </c:pt>
                <c:pt idx="4">
                  <c:v>22.34197471278474</c:v>
                </c:pt>
                <c:pt idx="5">
                  <c:v>26.74684062011324</c:v>
                </c:pt>
              </c:numCache>
            </c:numRef>
          </c:val>
          <c:extLst xmlns:c16r2="http://schemas.microsoft.com/office/drawing/2015/06/chart">
            <c:ext xmlns:c16="http://schemas.microsoft.com/office/drawing/2014/chart" uri="{C3380CC4-5D6E-409C-BE32-E72D297353CC}">
              <c16:uniqueId val="{00000007-2AB4-4B0A-81CA-BB62E8B7C693}"/>
            </c:ext>
          </c:extLst>
        </c:ser>
        <c:dLbls>
          <c:showLegendKey val="0"/>
          <c:showVal val="0"/>
          <c:showCatName val="0"/>
          <c:showSerName val="0"/>
          <c:showPercent val="0"/>
          <c:showBubbleSize val="0"/>
        </c:dLbls>
        <c:gapWidth val="80"/>
        <c:overlap val="100"/>
        <c:axId val="2127263272"/>
        <c:axId val="2127266728"/>
      </c:barChart>
      <c:lineChart>
        <c:grouping val="standard"/>
        <c:varyColors val="0"/>
        <c:ser>
          <c:idx val="2"/>
          <c:order val="2"/>
          <c:tx>
            <c:strRef>
              <c:f>'For Slide Decks'!$N$454</c:f>
              <c:strCache>
                <c:ptCount val="1"/>
              </c:strCache>
            </c:strRef>
          </c:tx>
          <c:spPr>
            <a:ln>
              <a:noFill/>
            </a:ln>
          </c:spPr>
          <c:marker>
            <c:symbol val="none"/>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'For Slide Decks'!$X$418:$AC$418</c:f>
              <c:numCache>
                <c:formatCode>General</c:formatCode>
                <c:ptCount val="6"/>
                <c:pt idx="0">
                  <c:v>2015.0</c:v>
                </c:pt>
                <c:pt idx="1">
                  <c:v>2016.0</c:v>
                </c:pt>
                <c:pt idx="2">
                  <c:v>2017.0</c:v>
                </c:pt>
                <c:pt idx="3">
                  <c:v>2018.0</c:v>
                </c:pt>
                <c:pt idx="4">
                  <c:v>2019.0</c:v>
                </c:pt>
                <c:pt idx="5">
                  <c:v>2020.0</c:v>
                </c:pt>
              </c:numCache>
            </c:numRef>
          </c:cat>
          <c:val>
            <c:numRef>
              <c:f>'For Slide Decks'!$X$454:$AC$454</c:f>
              <c:numCache>
                <c:formatCode>"$"#,##0.0</c:formatCode>
                <c:ptCount val="6"/>
                <c:pt idx="0">
                  <c:v>22.72537670694776</c:v>
                </c:pt>
                <c:pt idx="1">
                  <c:v>29.45109452088017</c:v>
                </c:pt>
                <c:pt idx="2">
                  <c:v>37.15016267657706</c:v>
                </c:pt>
                <c:pt idx="3">
                  <c:v>45.5226375632833</c:v>
                </c:pt>
                <c:pt idx="4">
                  <c:v>53.82150363792184</c:v>
                </c:pt>
                <c:pt idx="5">
                  <c:v>62.19163578257011</c:v>
                </c:pt>
              </c:numCache>
            </c:numRef>
          </c:val>
          <c:smooth val="0"/>
          <c:extLst xmlns:c16r2="http://schemas.microsoft.com/office/drawing/2015/06/chart">
            <c:ext xmlns:c16="http://schemas.microsoft.com/office/drawing/2014/chart" uri="{C3380CC4-5D6E-409C-BE32-E72D297353CC}">
              <c16:uniqueId val="{00000008-2AB4-4B0A-81CA-BB62E8B7C693}"/>
            </c:ext>
          </c:extLst>
        </c:ser>
        <c:dLbls>
          <c:showLegendKey val="0"/>
          <c:showVal val="0"/>
          <c:showCatName val="0"/>
          <c:showSerName val="0"/>
          <c:showPercent val="0"/>
          <c:showBubbleSize val="0"/>
        </c:dLbls>
        <c:marker val="1"/>
        <c:smooth val="0"/>
        <c:axId val="2127263272"/>
        <c:axId val="2127266728"/>
      </c:lineChart>
      <c:catAx>
        <c:axId val="2127263272"/>
        <c:scaling>
          <c:orientation val="minMax"/>
        </c:scaling>
        <c:delete val="0"/>
        <c:axPos val="b"/>
        <c:numFmt formatCode="General" sourceLinked="1"/>
        <c:majorTickMark val="none"/>
        <c:minorTickMark val="none"/>
        <c:tickLblPos val="nextTo"/>
        <c:crossAx val="2127266728"/>
        <c:crosses val="autoZero"/>
        <c:auto val="1"/>
        <c:lblAlgn val="ctr"/>
        <c:lblOffset val="100"/>
        <c:noMultiLvlLbl val="0"/>
      </c:catAx>
      <c:valAx>
        <c:axId val="2127266728"/>
        <c:scaling>
          <c:orientation val="minMax"/>
        </c:scaling>
        <c:delete val="0"/>
        <c:axPos val="l"/>
        <c:majorGridlines>
          <c:spPr>
            <a:ln>
              <a:solidFill>
                <a:schemeClr val="bg1">
                  <a:lumMod val="95000"/>
                </a:schemeClr>
              </a:solidFill>
            </a:ln>
          </c:spPr>
        </c:majorGridlines>
        <c:numFmt formatCode="&quot;$&quot;#,##0" sourceLinked="0"/>
        <c:majorTickMark val="none"/>
        <c:minorTickMark val="none"/>
        <c:tickLblPos val="nextTo"/>
        <c:crossAx val="2127263272"/>
        <c:crosses val="autoZero"/>
        <c:crossBetween val="between"/>
      </c:valAx>
    </c:plotArea>
    <c:legend>
      <c:legendPos val="t"/>
      <c:legendEntry>
        <c:idx val="2"/>
        <c:delete val="1"/>
      </c:legendEntry>
      <c:layout/>
      <c:overlay val="0"/>
    </c:legend>
    <c:plotVisOnly val="1"/>
    <c:dispBlanksAs val="gap"/>
    <c:showDLblsOverMax val="0"/>
  </c:chart>
  <c:spPr>
    <a:ln>
      <a:noFill/>
    </a:ln>
  </c:spPr>
  <c:txPr>
    <a:bodyPr/>
    <a:lstStyle/>
    <a:p>
      <a:pPr>
        <a:defRPr sz="1200" b="0">
          <a:latin typeface="+mj-lt"/>
          <a:ea typeface="Segoe UI" pitchFamily="34" charset="0"/>
          <a:cs typeface="Segoe UI"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2000" b="0" i="0" u="none" strike="noStrike" kern="1200" baseline="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pPr>
            <a:r>
              <a:rPr lang="en-US" sz="2000" b="0" i="0" u="none" strike="noStrike" kern="1200" baseline="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2015</a:t>
            </a:r>
          </a:p>
        </c:rich>
      </c:tx>
      <c:layout>
        <c:manualLayout>
          <c:xMode val="edge"/>
          <c:yMode val="edge"/>
          <c:x val="0.418567251461988"/>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0049215323021"/>
          <c:y val="0.178235818175448"/>
          <c:w val="0.805227452902208"/>
          <c:h val="0.797709815460505"/>
        </c:manualLayout>
      </c:layout>
      <c:pie3DChart>
        <c:varyColors val="1"/>
        <c:ser>
          <c:idx val="0"/>
          <c:order val="0"/>
          <c:dLbls>
            <c:dLbl>
              <c:idx val="0"/>
              <c:layout>
                <c:manualLayout>
                  <c:x val="-0.072842588755353"/>
                  <c:y val="-0.042422160465236"/>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3AF-4A38-BB9B-644F95CE2BC2}"/>
                </c:ext>
              </c:extLst>
            </c:dLbl>
            <c:dLbl>
              <c:idx val="1"/>
              <c:layout>
                <c:manualLayout>
                  <c:x val="0.0326508277760534"/>
                  <c:y val="0.0082357941043450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3AF-4A38-BB9B-644F95CE2BC2}"/>
                </c:ext>
              </c:extLst>
            </c:dLbl>
            <c:dLbl>
              <c:idx val="2"/>
              <c:layout>
                <c:manualLayout>
                  <c:x val="-0.00786230202441391"/>
                  <c:y val="-0.059257438572551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3AF-4A38-BB9B-644F95CE2BC2}"/>
                </c:ext>
              </c:extLst>
            </c:dLbl>
            <c:dLbl>
              <c:idx val="3"/>
              <c:layout>
                <c:manualLayout>
                  <c:x val="-0.0187824983242445"/>
                  <c:y val="-0.066844382727325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AF-4A38-BB9B-644F95CE2BC2}"/>
                </c:ext>
              </c:extLst>
            </c:dLbl>
            <c:dLbl>
              <c:idx val="4"/>
              <c:layout>
                <c:manualLayout>
                  <c:x val="-0.00925905258892438"/>
                  <c:y val="-0.1514067018764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3AF-4A38-BB9B-644F95CE2BC2}"/>
                </c:ext>
              </c:extLst>
            </c:dLbl>
            <c:dLbl>
              <c:idx val="5"/>
              <c:layout>
                <c:manualLayout>
                  <c:x val="0.0312058697579572"/>
                  <c:y val="-0.0435673588356861"/>
                </c:manualLayout>
              </c:layout>
              <c:tx>
                <c:rich>
                  <a:bodyPr/>
                  <a:lstStyle/>
                  <a:p>
                    <a:r>
                      <a:rPr lang="en-US" dirty="0" smtClean="0">
                        <a:latin typeface="+mj-lt"/>
                      </a:rPr>
                      <a:t>Native </a:t>
                    </a:r>
                    <a:r>
                      <a:rPr lang="en-US" dirty="0">
                        <a:latin typeface="+mj-lt"/>
                      </a:rPr>
                      <a:t>Social
18.5%</a:t>
                    </a:r>
                    <a:endParaRPr lang="en-US"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3AF-4A38-BB9B-644F95CE2BC2}"/>
                </c:ext>
              </c:extLst>
            </c:dLbl>
            <c:numFmt formatCode="0.0%" sourceLinked="0"/>
            <c:spPr>
              <a:noFill/>
              <a:ln>
                <a:noFill/>
              </a:ln>
              <a:effectLst/>
            </c:spPr>
            <c:txPr>
              <a:bodyPr/>
              <a:lstStyle/>
              <a:p>
                <a:pPr>
                  <a:defRPr>
                    <a:latin typeface="+mj-lt"/>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'For Slide Decks'!$P$501:$P$506</c:f>
              <c:strCache>
                <c:ptCount val="6"/>
                <c:pt idx="0">
                  <c:v>Traditional Display</c:v>
                </c:pt>
                <c:pt idx="1">
                  <c:v>Search</c:v>
                </c:pt>
                <c:pt idx="2">
                  <c:v>SMS</c:v>
                </c:pt>
                <c:pt idx="3">
                  <c:v>Video</c:v>
                </c:pt>
                <c:pt idx="4">
                  <c:v>Audio</c:v>
                </c:pt>
                <c:pt idx="5">
                  <c:v>Native/ Social</c:v>
                </c:pt>
              </c:strCache>
            </c:strRef>
          </c:cat>
          <c:val>
            <c:numRef>
              <c:f>'For Slide Decks'!$X$501:$X$506</c:f>
              <c:numCache>
                <c:formatCode>0.0%</c:formatCode>
                <c:ptCount val="6"/>
                <c:pt idx="0">
                  <c:v>0.186162334914019</c:v>
                </c:pt>
                <c:pt idx="1">
                  <c:v>0.546123380729791</c:v>
                </c:pt>
                <c:pt idx="2">
                  <c:v>0.01506267041481</c:v>
                </c:pt>
                <c:pt idx="3">
                  <c:v>0.0503627572714254</c:v>
                </c:pt>
                <c:pt idx="4">
                  <c:v>0.0175042322751778</c:v>
                </c:pt>
                <c:pt idx="5">
                  <c:v>0.184784624394776</c:v>
                </c:pt>
              </c:numCache>
            </c:numRef>
          </c:val>
          <c:extLst xmlns:c16r2="http://schemas.microsoft.com/office/drawing/2015/06/chart">
            <c:ext xmlns:c16="http://schemas.microsoft.com/office/drawing/2014/chart" uri="{C3380CC4-5D6E-409C-BE32-E72D297353CC}">
              <c16:uniqueId val="{00000006-93AF-4A38-BB9B-644F95CE2BC2}"/>
            </c:ext>
          </c:extLst>
        </c:ser>
        <c:dLbls>
          <c:showLegendKey val="0"/>
          <c:showVal val="1"/>
          <c:showCatName val="0"/>
          <c:showSerName val="0"/>
          <c:showPercent val="0"/>
          <c:showBubbleSize val="0"/>
          <c:showLeaderLines val="1"/>
        </c:dLbls>
      </c:pie3DChart>
    </c:plotArea>
    <c:plotVisOnly val="1"/>
    <c:dispBlanksAs val="zero"/>
    <c:showDLblsOverMax val="0"/>
  </c:chart>
  <c:spPr>
    <a:ln>
      <a:noFill/>
    </a:ln>
  </c:spPr>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pPr>
            <a:r>
              <a:rPr lang="en-US" sz="2000" b="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2020</a:t>
            </a:r>
          </a:p>
        </c:rich>
      </c:tx>
      <c:layout>
        <c:manualLayout>
          <c:xMode val="edge"/>
          <c:yMode val="edge"/>
          <c:x val="0.444883040935673"/>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2971635124557"/>
          <c:y val="0.174909176642054"/>
          <c:w val="0.805227452902208"/>
          <c:h val="0.797709815460505"/>
        </c:manualLayout>
      </c:layout>
      <c:pie3DChart>
        <c:varyColors val="1"/>
        <c:ser>
          <c:idx val="0"/>
          <c:order val="0"/>
          <c:dLbls>
            <c:dLbl>
              <c:idx val="0"/>
              <c:layout>
                <c:manualLayout>
                  <c:x val="-0.0442259520191555"/>
                  <c:y val="-0.0726150161285139"/>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535-4229-8378-E4F0043A821B}"/>
                </c:ext>
              </c:extLst>
            </c:dLbl>
            <c:dLbl>
              <c:idx val="1"/>
              <c:layout>
                <c:manualLayout>
                  <c:x val="0.0239524335773818"/>
                  <c:y val="-8.49292167222145E-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535-4229-8378-E4F0043A821B}"/>
                </c:ext>
              </c:extLst>
            </c:dLbl>
            <c:dLbl>
              <c:idx val="2"/>
              <c:layout>
                <c:manualLayout>
                  <c:x val="0.00688930331077039"/>
                  <c:y val="0.104355234533238"/>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535-4229-8378-E4F0043A821B}"/>
                </c:ext>
              </c:extLst>
            </c:dLbl>
            <c:dLbl>
              <c:idx val="3"/>
              <c:layout>
                <c:manualLayout>
                  <c:x val="0.00667702721370355"/>
                  <c:y val="-0.059480726158199"/>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35-4229-8378-E4F0043A821B}"/>
                </c:ext>
              </c:extLst>
            </c:dLbl>
            <c:dLbl>
              <c:idx val="4"/>
              <c:layout>
                <c:manualLayout>
                  <c:x val="-0.0610063544688493"/>
                  <c:y val="-0.090149760691678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35-4229-8378-E4F0043A821B}"/>
                </c:ext>
              </c:extLst>
            </c:dLbl>
            <c:dLbl>
              <c:idx val="5"/>
              <c:layout>
                <c:manualLayout>
                  <c:x val="0.0446624764009764"/>
                  <c:y val="-0.0698131557232111"/>
                </c:manualLayout>
              </c:layout>
              <c:tx>
                <c:rich>
                  <a:bodyPr/>
                  <a:lstStyle/>
                  <a:p>
                    <a:r>
                      <a:rPr lang="en-US" dirty="0" smtClean="0">
                        <a:latin typeface="+mj-lt"/>
                      </a:rPr>
                      <a:t>Native </a:t>
                    </a:r>
                    <a:r>
                      <a:rPr lang="en-US" dirty="0">
                        <a:latin typeface="+mj-lt"/>
                      </a:rPr>
                      <a:t>Social
22.8%</a:t>
                    </a:r>
                    <a:endParaRPr lang="en-US"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535-4229-8378-E4F0043A821B}"/>
                </c:ext>
              </c:extLst>
            </c:dLbl>
            <c:numFmt formatCode="0.0%" sourceLinked="0"/>
            <c:spPr>
              <a:noFill/>
              <a:ln>
                <a:noFill/>
              </a:ln>
              <a:effectLst/>
            </c:spPr>
            <c:txPr>
              <a:bodyPr/>
              <a:lstStyle/>
              <a:p>
                <a:pPr>
                  <a:defRPr>
                    <a:latin typeface="+mj-lt"/>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'For Slide Decks'!$P$501:$P$506</c:f>
              <c:strCache>
                <c:ptCount val="6"/>
                <c:pt idx="0">
                  <c:v>Traditional Display</c:v>
                </c:pt>
                <c:pt idx="1">
                  <c:v>Search</c:v>
                </c:pt>
                <c:pt idx="2">
                  <c:v>SMS</c:v>
                </c:pt>
                <c:pt idx="3">
                  <c:v>Video</c:v>
                </c:pt>
                <c:pt idx="4">
                  <c:v>Audio</c:v>
                </c:pt>
                <c:pt idx="5">
                  <c:v>Native/ Social</c:v>
                </c:pt>
              </c:strCache>
            </c:strRef>
          </c:cat>
          <c:val>
            <c:numRef>
              <c:f>'For Slide Decks'!$AC$501:$AC$506</c:f>
              <c:numCache>
                <c:formatCode>0.0%</c:formatCode>
                <c:ptCount val="6"/>
                <c:pt idx="0">
                  <c:v>0.209761005783341</c:v>
                </c:pt>
                <c:pt idx="1">
                  <c:v>0.477929309315863</c:v>
                </c:pt>
                <c:pt idx="2">
                  <c:v>0.00639919381174411</c:v>
                </c:pt>
                <c:pt idx="3">
                  <c:v>0.0575193168363631</c:v>
                </c:pt>
                <c:pt idx="4">
                  <c:v>0.0207832023189305</c:v>
                </c:pt>
                <c:pt idx="5">
                  <c:v>0.227607971933758</c:v>
                </c:pt>
              </c:numCache>
            </c:numRef>
          </c:val>
          <c:extLst xmlns:c16r2="http://schemas.microsoft.com/office/drawing/2015/06/chart">
            <c:ext xmlns:c16="http://schemas.microsoft.com/office/drawing/2014/chart" uri="{C3380CC4-5D6E-409C-BE32-E72D297353CC}">
              <c16:uniqueId val="{00000006-F535-4229-8378-E4F0043A821B}"/>
            </c:ext>
          </c:extLst>
        </c:ser>
        <c:dLbls>
          <c:showLegendKey val="0"/>
          <c:showVal val="1"/>
          <c:showCatName val="0"/>
          <c:showSerName val="0"/>
          <c:showPercent val="0"/>
          <c:showBubbleSize val="0"/>
          <c:showLeaderLines val="1"/>
        </c:dLbls>
      </c:pie3DChart>
    </c:plotArea>
    <c:plotVisOnly val="1"/>
    <c:dispBlanksAs val="zero"/>
    <c:showDLblsOverMax val="0"/>
  </c:chart>
  <c:spPr>
    <a:ln>
      <a:noFill/>
    </a:ln>
  </c:spPr>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3.58385E-7</cdr:x>
      <cdr:y>0</cdr:y>
    </cdr:from>
    <cdr:to>
      <cdr:x>0.03694</cdr:x>
      <cdr:y>0.63115</cdr:y>
    </cdr:to>
    <cdr:sp macro="" textlink="">
      <cdr:nvSpPr>
        <cdr:cNvPr id="2" name="TextBox 4"/>
        <cdr:cNvSpPr txBox="1"/>
      </cdr:nvSpPr>
      <cdr:spPr>
        <a:xfrm xmlns:a="http://schemas.openxmlformats.org/drawingml/2006/main" rot="16200000">
          <a:off x="-1321763" y="1321766"/>
          <a:ext cx="2952753" cy="309221"/>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ea typeface="Arial" charset="0"/>
              <a:cs typeface="Arial" charset="0"/>
            </a:defRPr>
          </a:lvl1pPr>
          <a:lvl2pPr marL="457200" algn="l" rtl="0" fontAlgn="base">
            <a:spcBef>
              <a:spcPct val="0"/>
            </a:spcBef>
            <a:spcAft>
              <a:spcPct val="0"/>
            </a:spcAft>
            <a:defRPr kern="1200">
              <a:solidFill>
                <a:srgbClr val="000000"/>
              </a:solidFill>
              <a:latin typeface="Arial" charset="0"/>
              <a:ea typeface="Arial" charset="0"/>
              <a:cs typeface="Arial" charset="0"/>
            </a:defRPr>
          </a:lvl2pPr>
          <a:lvl3pPr marL="914400" algn="l" rtl="0" fontAlgn="base">
            <a:spcBef>
              <a:spcPct val="0"/>
            </a:spcBef>
            <a:spcAft>
              <a:spcPct val="0"/>
            </a:spcAft>
            <a:defRPr kern="1200">
              <a:solidFill>
                <a:srgbClr val="000000"/>
              </a:solidFill>
              <a:latin typeface="Arial" charset="0"/>
              <a:ea typeface="Arial" charset="0"/>
              <a:cs typeface="Arial" charset="0"/>
            </a:defRPr>
          </a:lvl3pPr>
          <a:lvl4pPr marL="1371600" algn="l" rtl="0" fontAlgn="base">
            <a:spcBef>
              <a:spcPct val="0"/>
            </a:spcBef>
            <a:spcAft>
              <a:spcPct val="0"/>
            </a:spcAft>
            <a:defRPr kern="1200">
              <a:solidFill>
                <a:srgbClr val="000000"/>
              </a:solidFill>
              <a:latin typeface="Arial" charset="0"/>
              <a:ea typeface="Arial" charset="0"/>
              <a:cs typeface="Arial" charset="0"/>
            </a:defRPr>
          </a:lvl4pPr>
          <a:lvl5pPr marL="1828800" algn="l" rtl="0" fontAlgn="base">
            <a:spcBef>
              <a:spcPct val="0"/>
            </a:spcBef>
            <a:spcAft>
              <a:spcPct val="0"/>
            </a:spcAft>
            <a:defRPr kern="1200">
              <a:solidFill>
                <a:srgbClr val="000000"/>
              </a:solidFill>
              <a:latin typeface="Arial" charset="0"/>
              <a:ea typeface="Arial" charset="0"/>
              <a:cs typeface="Arial" charset="0"/>
            </a:defRPr>
          </a:lvl5pPr>
          <a:lvl6pPr marL="2286000" algn="l" defTabSz="457200" rtl="0" eaLnBrk="1" latinLnBrk="0" hangingPunct="1">
            <a:defRPr kern="1200">
              <a:solidFill>
                <a:srgbClr val="000000"/>
              </a:solidFill>
              <a:latin typeface="Arial" charset="0"/>
              <a:ea typeface="Arial" charset="0"/>
              <a:cs typeface="Arial" charset="0"/>
            </a:defRPr>
          </a:lvl6pPr>
          <a:lvl7pPr marL="2743200" algn="l" defTabSz="457200" rtl="0" eaLnBrk="1" latinLnBrk="0" hangingPunct="1">
            <a:defRPr kern="1200">
              <a:solidFill>
                <a:srgbClr val="000000"/>
              </a:solidFill>
              <a:latin typeface="Arial" charset="0"/>
              <a:ea typeface="Arial" charset="0"/>
              <a:cs typeface="Arial" charset="0"/>
            </a:defRPr>
          </a:lvl7pPr>
          <a:lvl8pPr marL="3200400" algn="l" defTabSz="457200" rtl="0" eaLnBrk="1" latinLnBrk="0" hangingPunct="1">
            <a:defRPr kern="1200">
              <a:solidFill>
                <a:srgbClr val="000000"/>
              </a:solidFill>
              <a:latin typeface="Arial" charset="0"/>
              <a:ea typeface="Arial" charset="0"/>
              <a:cs typeface="Arial" charset="0"/>
            </a:defRPr>
          </a:lvl8pPr>
          <a:lvl9pPr marL="3657600" algn="l" defTabSz="457200" rtl="0" eaLnBrk="1" latinLnBrk="0" hangingPunct="1">
            <a:defRPr kern="1200">
              <a:solidFill>
                <a:srgbClr val="000000"/>
              </a:solidFill>
              <a:latin typeface="Arial" charset="0"/>
              <a:ea typeface="Arial" charset="0"/>
              <a:cs typeface="Arial" charset="0"/>
            </a:defRPr>
          </a:lvl9pPr>
        </a:lstStyle>
        <a:p xmlns:a="http://schemas.openxmlformats.org/drawingml/2006/main">
          <a:r>
            <a:rPr lang="en-US" sz="1200" dirty="0" smtClean="0">
              <a:latin typeface="+mj-lt"/>
            </a:rPr>
            <a:t>US$ Billions</a:t>
          </a:r>
          <a:endParaRPr lang="en-US" sz="1200" dirty="0">
            <a:latin typeface="+mj-lt"/>
          </a:endParaRPr>
        </a:p>
      </cdr:txBody>
    </cdr:sp>
  </cdr:relSizeAnchor>
  <cdr:relSizeAnchor xmlns:cdr="http://schemas.openxmlformats.org/drawingml/2006/chartDrawing">
    <cdr:from>
      <cdr:x>0.10463</cdr:x>
      <cdr:y>0.93832</cdr:y>
    </cdr:from>
    <cdr:to>
      <cdr:x>0.41737</cdr:x>
      <cdr:y>1</cdr:y>
    </cdr:to>
    <cdr:sp macro="" textlink="">
      <cdr:nvSpPr>
        <cdr:cNvPr id="3" name="TextBox 12"/>
        <cdr:cNvSpPr txBox="1"/>
      </cdr:nvSpPr>
      <cdr:spPr>
        <a:xfrm xmlns:a="http://schemas.openxmlformats.org/drawingml/2006/main">
          <a:off x="1171158" y="3902981"/>
          <a:ext cx="3500573" cy="24583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ea typeface="Arial" charset="0"/>
              <a:cs typeface="Arial" charset="0"/>
            </a:defRPr>
          </a:lvl1pPr>
          <a:lvl2pPr marL="457200" algn="l" rtl="0" fontAlgn="base">
            <a:spcBef>
              <a:spcPct val="0"/>
            </a:spcBef>
            <a:spcAft>
              <a:spcPct val="0"/>
            </a:spcAft>
            <a:defRPr kern="1200">
              <a:solidFill>
                <a:srgbClr val="000000"/>
              </a:solidFill>
              <a:latin typeface="Arial" charset="0"/>
              <a:ea typeface="Arial" charset="0"/>
              <a:cs typeface="Arial" charset="0"/>
            </a:defRPr>
          </a:lvl2pPr>
          <a:lvl3pPr marL="914400" algn="l" rtl="0" fontAlgn="base">
            <a:spcBef>
              <a:spcPct val="0"/>
            </a:spcBef>
            <a:spcAft>
              <a:spcPct val="0"/>
            </a:spcAft>
            <a:defRPr kern="1200">
              <a:solidFill>
                <a:srgbClr val="000000"/>
              </a:solidFill>
              <a:latin typeface="Arial" charset="0"/>
              <a:ea typeface="Arial" charset="0"/>
              <a:cs typeface="Arial" charset="0"/>
            </a:defRPr>
          </a:lvl3pPr>
          <a:lvl4pPr marL="1371600" algn="l" rtl="0" fontAlgn="base">
            <a:spcBef>
              <a:spcPct val="0"/>
            </a:spcBef>
            <a:spcAft>
              <a:spcPct val="0"/>
            </a:spcAft>
            <a:defRPr kern="1200">
              <a:solidFill>
                <a:srgbClr val="000000"/>
              </a:solidFill>
              <a:latin typeface="Arial" charset="0"/>
              <a:ea typeface="Arial" charset="0"/>
              <a:cs typeface="Arial" charset="0"/>
            </a:defRPr>
          </a:lvl4pPr>
          <a:lvl5pPr marL="1828800" algn="l" rtl="0" fontAlgn="base">
            <a:spcBef>
              <a:spcPct val="0"/>
            </a:spcBef>
            <a:spcAft>
              <a:spcPct val="0"/>
            </a:spcAft>
            <a:defRPr kern="1200">
              <a:solidFill>
                <a:srgbClr val="000000"/>
              </a:solidFill>
              <a:latin typeface="Arial" charset="0"/>
              <a:ea typeface="Arial" charset="0"/>
              <a:cs typeface="Arial" charset="0"/>
            </a:defRPr>
          </a:lvl5pPr>
          <a:lvl6pPr marL="2286000" algn="l" defTabSz="457200" rtl="0" eaLnBrk="1" latinLnBrk="0" hangingPunct="1">
            <a:defRPr kern="1200">
              <a:solidFill>
                <a:srgbClr val="000000"/>
              </a:solidFill>
              <a:latin typeface="Arial" charset="0"/>
              <a:ea typeface="Arial" charset="0"/>
              <a:cs typeface="Arial" charset="0"/>
            </a:defRPr>
          </a:lvl6pPr>
          <a:lvl7pPr marL="2743200" algn="l" defTabSz="457200" rtl="0" eaLnBrk="1" latinLnBrk="0" hangingPunct="1">
            <a:defRPr kern="1200">
              <a:solidFill>
                <a:srgbClr val="000000"/>
              </a:solidFill>
              <a:latin typeface="Arial" charset="0"/>
              <a:ea typeface="Arial" charset="0"/>
              <a:cs typeface="Arial" charset="0"/>
            </a:defRPr>
          </a:lvl7pPr>
          <a:lvl8pPr marL="3200400" algn="l" defTabSz="457200" rtl="0" eaLnBrk="1" latinLnBrk="0" hangingPunct="1">
            <a:defRPr kern="1200">
              <a:solidFill>
                <a:srgbClr val="000000"/>
              </a:solidFill>
              <a:latin typeface="Arial" charset="0"/>
              <a:ea typeface="Arial" charset="0"/>
              <a:cs typeface="Arial" charset="0"/>
            </a:defRPr>
          </a:lvl8pPr>
          <a:lvl9pPr marL="3657600" algn="l" defTabSz="457200" rtl="0" eaLnBrk="1" latinLnBrk="0" hangingPunct="1">
            <a:defRPr kern="1200">
              <a:solidFill>
                <a:srgbClr val="000000"/>
              </a:solidFill>
              <a:latin typeface="Arial" charset="0"/>
              <a:ea typeface="Arial" charset="0"/>
              <a:cs typeface="Arial" charset="0"/>
            </a:defRPr>
          </a:lvl9pPr>
        </a:lstStyle>
        <a:p xmlns:a="http://schemas.openxmlformats.org/drawingml/2006/main">
          <a:pPr>
            <a:defRPr/>
          </a:pPr>
          <a:r>
            <a:rPr lang="en-US" sz="900" dirty="0" smtClean="0">
              <a:latin typeface="Segoe UI" pitchFamily="34" charset="0"/>
              <a:ea typeface="Segoe UI" pitchFamily="34" charset="0"/>
              <a:cs typeface="Segoe UI" pitchFamily="34" charset="0"/>
            </a:rPr>
            <a:t>Note: Numbers are rounded.</a:t>
          </a:r>
          <a:endParaRPr lang="en-US" sz="9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0.13122</cdr:x>
      <cdr:y>0.07603</cdr:y>
    </cdr:from>
    <cdr:to>
      <cdr:x>0.2797</cdr:x>
      <cdr:y>0.14659</cdr:y>
    </cdr:to>
    <cdr:sp macro="" textlink="">
      <cdr:nvSpPr>
        <cdr:cNvPr id="4" name="TextBox 4"/>
        <cdr:cNvSpPr txBox="1"/>
      </cdr:nvSpPr>
      <cdr:spPr>
        <a:xfrm xmlns:a="http://schemas.openxmlformats.org/drawingml/2006/main">
          <a:off x="1098428" y="355697"/>
          <a:ext cx="1242909" cy="330104"/>
        </a:xfrm>
        <a:prstGeom xmlns:a="http://schemas.openxmlformats.org/drawingml/2006/main" prst="rect">
          <a:avLst/>
        </a:prstGeom>
        <a:solidFill xmlns:a="http://schemas.openxmlformats.org/drawingml/2006/main">
          <a:schemeClr val="bg2"/>
        </a:solidFill>
        <a:ln xmlns:a="http://schemas.openxmlformats.org/drawingml/2006/main">
          <a:noFill/>
        </a:ln>
      </cdr:spPr>
      <cdr:txBody>
        <a:bodyPr xmlns:a="http://schemas.openxmlformats.org/drawingml/2006/main" wrap="square" rtlCol="0">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0" dirty="0" smtClean="0">
              <a:latin typeface="Segoe UI" panose="020B0502040204020203" pitchFamily="34" charset="0"/>
              <a:ea typeface="Segoe UI" panose="020B0502040204020203" pitchFamily="34" charset="0"/>
              <a:cs typeface="Segoe UI" panose="020B0502040204020203" pitchFamily="34" charset="0"/>
            </a:rPr>
            <a:t>CAGR 25.7%</a:t>
          </a:r>
          <a:endParaRPr lang="en-US" sz="1400" b="0" dirty="0">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0.03277</cdr:x>
      <cdr:y>0.57618</cdr:y>
    </cdr:to>
    <cdr:sp macro="" textlink="">
      <cdr:nvSpPr>
        <cdr:cNvPr id="2" name="TextBox 4"/>
        <cdr:cNvSpPr txBox="1"/>
      </cdr:nvSpPr>
      <cdr:spPr>
        <a:xfrm xmlns:a="http://schemas.openxmlformats.org/drawingml/2006/main" rot="16200000">
          <a:off x="-1210632" y="1210632"/>
          <a:ext cx="2695577" cy="274314"/>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dirty="0" smtClean="0">
              <a:latin typeface="Segoe UI" panose="020B0502040204020203" pitchFamily="34" charset="0"/>
              <a:cs typeface="Segoe UI" panose="020B0502040204020203" pitchFamily="34" charset="0"/>
            </a:rPr>
            <a:t>US$ Billions</a:t>
          </a:r>
          <a:endParaRPr lang="en-US" sz="1200" dirty="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0.11956</cdr:x>
      <cdr:y>0.93454</cdr:y>
    </cdr:from>
    <cdr:to>
      <cdr:x>0.56442</cdr:x>
      <cdr:y>0.99284</cdr:y>
    </cdr:to>
    <cdr:sp macro="" textlink="">
      <cdr:nvSpPr>
        <cdr:cNvPr id="3" name="TextBox 12"/>
        <cdr:cNvSpPr txBox="1"/>
      </cdr:nvSpPr>
      <cdr:spPr>
        <a:xfrm xmlns:a="http://schemas.openxmlformats.org/drawingml/2006/main">
          <a:off x="1327177" y="3940586"/>
          <a:ext cx="4938047" cy="24583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defRPr/>
          </a:pPr>
          <a:r>
            <a:rPr lang="en-US" sz="900" dirty="0" smtClean="0">
              <a:latin typeface="Segoe UI" pitchFamily="34" charset="0"/>
              <a:ea typeface="Segoe UI" pitchFamily="34" charset="0"/>
              <a:cs typeface="Segoe UI" pitchFamily="34" charset="0"/>
            </a:rPr>
            <a:t>Note: Numbers are rounded.</a:t>
          </a:r>
          <a:endParaRPr lang="en-US" sz="9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0.20478</cdr:x>
      <cdr:y>0.60389</cdr:y>
    </cdr:from>
    <cdr:to>
      <cdr:x>0.22625</cdr:x>
      <cdr:y>0.67921</cdr:y>
    </cdr:to>
    <cdr:sp macro="" textlink="">
      <cdr:nvSpPr>
        <cdr:cNvPr id="12" name="Right Brace 11"/>
        <cdr:cNvSpPr/>
      </cdr:nvSpPr>
      <cdr:spPr>
        <a:xfrm xmlns:a="http://schemas.openxmlformats.org/drawingml/2006/main">
          <a:off x="1714165" y="2825211"/>
          <a:ext cx="179723" cy="352374"/>
        </a:xfrm>
        <a:prstGeom xmlns:a="http://schemas.openxmlformats.org/drawingml/2006/main" prst="rightBrace">
          <a:avLst>
            <a:gd name="adj1" fmla="val 0"/>
            <a:gd name="adj2" fmla="val 50000"/>
          </a:avLst>
        </a:prstGeom>
        <a:noFill xmlns:a="http://schemas.openxmlformats.org/drawingml/2006/main"/>
        <a:ln xmlns:a="http://schemas.openxmlformats.org/drawingml/2006/main" w="25400" cap="flat" cmpd="sng" algn="ctr">
          <a:solidFill>
            <a:schemeClr val="tx1"/>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dirty="0"/>
        </a:p>
      </cdr:txBody>
    </cdr:sp>
  </cdr:relSizeAnchor>
  <cdr:relSizeAnchor xmlns:cdr="http://schemas.openxmlformats.org/drawingml/2006/chartDrawing">
    <cdr:from>
      <cdr:x>0.90857</cdr:x>
      <cdr:y>0.18165</cdr:y>
    </cdr:from>
    <cdr:to>
      <cdr:x>0.94216</cdr:x>
      <cdr:y>0.4694</cdr:y>
    </cdr:to>
    <cdr:sp macro="" textlink="">
      <cdr:nvSpPr>
        <cdr:cNvPr id="13" name="Right Brace 12"/>
        <cdr:cNvSpPr/>
      </cdr:nvSpPr>
      <cdr:spPr>
        <a:xfrm xmlns:a="http://schemas.openxmlformats.org/drawingml/2006/main">
          <a:off x="7761338" y="849803"/>
          <a:ext cx="286937" cy="1346199"/>
        </a:xfrm>
        <a:prstGeom xmlns:a="http://schemas.openxmlformats.org/drawingml/2006/main" prst="rightBrace">
          <a:avLst>
            <a:gd name="adj1" fmla="val 0"/>
            <a:gd name="adj2" fmla="val 50000"/>
          </a:avLst>
        </a:prstGeom>
        <a:noFill xmlns:a="http://schemas.openxmlformats.org/drawingml/2006/main"/>
        <a:ln xmlns:a="http://schemas.openxmlformats.org/drawingml/2006/main" w="25400" cap="flat" cmpd="sng" algn="ctr">
          <a:solidFill>
            <a:schemeClr val="tx1"/>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2AA047-C967-498B-8DC1-BD18293CAE6F}" type="datetimeFigureOut">
              <a:rPr lang="en-US" smtClean="0"/>
              <a:t>11/6/15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196275-541A-48D2-B592-A48E12950930}" type="slidenum">
              <a:rPr lang="en-US" smtClean="0"/>
              <a:t>‹#›</a:t>
            </a:fld>
            <a:endParaRPr lang="en-US"/>
          </a:p>
        </p:txBody>
      </p:sp>
    </p:spTree>
    <p:extLst>
      <p:ext uri="{BB962C8B-B14F-4D97-AF65-F5344CB8AC3E}">
        <p14:creationId xmlns:p14="http://schemas.microsoft.com/office/powerpoint/2010/main" val="743776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E0242-06DC-49AF-A966-1DF136F8712D}" type="datetimeFigureOut">
              <a:rPr lang="en-US" smtClean="0"/>
              <a:t>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08559-B479-450A-9B52-8575180A8F7D}" type="slidenum">
              <a:rPr lang="en-US" smtClean="0"/>
              <a:t>‹#›</a:t>
            </a:fld>
            <a:endParaRPr lang="en-US"/>
          </a:p>
        </p:txBody>
      </p:sp>
    </p:spTree>
    <p:extLst>
      <p:ext uri="{BB962C8B-B14F-4D97-AF65-F5344CB8AC3E}">
        <p14:creationId xmlns:p14="http://schemas.microsoft.com/office/powerpoint/2010/main" val="142082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1</a:t>
            </a:fld>
            <a:endParaRPr lang="en-US"/>
          </a:p>
        </p:txBody>
      </p:sp>
    </p:spTree>
    <p:extLst>
      <p:ext uri="{BB962C8B-B14F-4D97-AF65-F5344CB8AC3E}">
        <p14:creationId xmlns:p14="http://schemas.microsoft.com/office/powerpoint/2010/main" val="68014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11</a:t>
            </a:fld>
            <a:endParaRPr lang="en-US"/>
          </a:p>
        </p:txBody>
      </p:sp>
    </p:spTree>
    <p:extLst>
      <p:ext uri="{BB962C8B-B14F-4D97-AF65-F5344CB8AC3E}">
        <p14:creationId xmlns:p14="http://schemas.microsoft.com/office/powerpoint/2010/main" val="77983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53AA7-13D1-614F-A385-416494DE5D08}"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15</a:t>
            </a:fld>
            <a:endParaRPr lang="en-US" dirty="0"/>
          </a:p>
        </p:txBody>
      </p:sp>
    </p:spTree>
    <p:extLst>
      <p:ext uri="{BB962C8B-B14F-4D97-AF65-F5344CB8AC3E}">
        <p14:creationId xmlns:p14="http://schemas.microsoft.com/office/powerpoint/2010/main" val="276630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16</a:t>
            </a:fld>
            <a:endParaRPr lang="en-US" dirty="0"/>
          </a:p>
        </p:txBody>
      </p:sp>
    </p:spTree>
    <p:extLst>
      <p:ext uri="{BB962C8B-B14F-4D97-AF65-F5344CB8AC3E}">
        <p14:creationId xmlns:p14="http://schemas.microsoft.com/office/powerpoint/2010/main" val="207140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19</a:t>
            </a:fld>
            <a:endParaRPr lang="en-US" dirty="0"/>
          </a:p>
        </p:txBody>
      </p:sp>
    </p:spTree>
    <p:extLst>
      <p:ext uri="{BB962C8B-B14F-4D97-AF65-F5344CB8AC3E}">
        <p14:creationId xmlns:p14="http://schemas.microsoft.com/office/powerpoint/2010/main" val="259521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20</a:t>
            </a:fld>
            <a:endParaRPr lang="en-US" dirty="0"/>
          </a:p>
        </p:txBody>
      </p:sp>
    </p:spTree>
    <p:extLst>
      <p:ext uri="{BB962C8B-B14F-4D97-AF65-F5344CB8AC3E}">
        <p14:creationId xmlns:p14="http://schemas.microsoft.com/office/powerpoint/2010/main" val="350812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22</a:t>
            </a:fld>
            <a:endParaRPr lang="en-US" dirty="0"/>
          </a:p>
        </p:txBody>
      </p:sp>
    </p:spTree>
    <p:extLst>
      <p:ext uri="{BB962C8B-B14F-4D97-AF65-F5344CB8AC3E}">
        <p14:creationId xmlns:p14="http://schemas.microsoft.com/office/powerpoint/2010/main" val="147064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53AA7-13D1-614F-A385-416494DE5D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4</a:t>
            </a:fld>
            <a:endParaRPr lang="en-US"/>
          </a:p>
        </p:txBody>
      </p:sp>
    </p:spTree>
    <p:extLst>
      <p:ext uri="{BB962C8B-B14F-4D97-AF65-F5344CB8AC3E}">
        <p14:creationId xmlns:p14="http://schemas.microsoft.com/office/powerpoint/2010/main" val="337682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5</a:t>
            </a:fld>
            <a:endParaRPr lang="en-US"/>
          </a:p>
        </p:txBody>
      </p:sp>
    </p:spTree>
    <p:extLst>
      <p:ext uri="{BB962C8B-B14F-4D97-AF65-F5344CB8AC3E}">
        <p14:creationId xmlns:p14="http://schemas.microsoft.com/office/powerpoint/2010/main" val="320694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6</a:t>
            </a:fld>
            <a:endParaRPr lang="en-US"/>
          </a:p>
        </p:txBody>
      </p:sp>
    </p:spTree>
    <p:extLst>
      <p:ext uri="{BB962C8B-B14F-4D97-AF65-F5344CB8AC3E}">
        <p14:creationId xmlns:p14="http://schemas.microsoft.com/office/powerpoint/2010/main" val="7198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08559-B479-450A-9B52-8575180A8F7D}" type="slidenum">
              <a:rPr lang="en-US" smtClean="0"/>
              <a:t>8</a:t>
            </a:fld>
            <a:endParaRPr lang="en-US"/>
          </a:p>
        </p:txBody>
      </p:sp>
    </p:spTree>
    <p:extLst>
      <p:ext uri="{BB962C8B-B14F-4D97-AF65-F5344CB8AC3E}">
        <p14:creationId xmlns:p14="http://schemas.microsoft.com/office/powerpoint/2010/main" val="352177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9</a:t>
            </a:fld>
            <a:endParaRPr lang="en-US" dirty="0"/>
          </a:p>
        </p:txBody>
      </p:sp>
    </p:spTree>
    <p:extLst>
      <p:ext uri="{BB962C8B-B14F-4D97-AF65-F5344CB8AC3E}">
        <p14:creationId xmlns:p14="http://schemas.microsoft.com/office/powerpoint/2010/main" val="147989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B2BF8-DC62-4651-BB53-FE05DCB1CB03}" type="slidenum">
              <a:rPr lang="en-US" smtClean="0"/>
              <a:pPr>
                <a:defRPr/>
              </a:pPr>
              <a:t>10</a:t>
            </a:fld>
            <a:endParaRPr lang="en-US" dirty="0"/>
          </a:p>
        </p:txBody>
      </p:sp>
    </p:spTree>
    <p:extLst>
      <p:ext uri="{BB962C8B-B14F-4D97-AF65-F5344CB8AC3E}">
        <p14:creationId xmlns:p14="http://schemas.microsoft.com/office/powerpoint/2010/main" val="194875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 y="1591733"/>
            <a:ext cx="9132397" cy="4057900"/>
          </a:xfrm>
          <a:prstGeom prst="rect">
            <a:avLst/>
          </a:prstGeom>
        </p:spPr>
      </p:pic>
      <p:sp>
        <p:nvSpPr>
          <p:cNvPr id="56" name="Rectangle 55"/>
          <p:cNvSpPr/>
          <p:nvPr userDrawn="1"/>
        </p:nvSpPr>
        <p:spPr>
          <a:xfrm>
            <a:off x="0" y="5702300"/>
            <a:ext cx="9144001" cy="1155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3"/>
          <p:cNvSpPr>
            <a:spLocks noGrp="1"/>
          </p:cNvSpPr>
          <p:nvPr>
            <p:ph type="title" hasCustomPrompt="1"/>
          </p:nvPr>
        </p:nvSpPr>
        <p:spPr>
          <a:xfrm>
            <a:off x="461554" y="2064738"/>
            <a:ext cx="8451670" cy="1325563"/>
          </a:xfrm>
          <a:prstGeom prst="rect">
            <a:avLst/>
          </a:prstGeom>
        </p:spPr>
        <p:txBody>
          <a:bodyPr anchor="b"/>
          <a:lstStyle>
            <a:lvl1pPr algn="ctr">
              <a:defRPr sz="4000">
                <a:solidFill>
                  <a:sysClr val="windowText" lastClr="000000"/>
                </a:solidFill>
              </a:defRPr>
            </a:lvl1pPr>
          </a:lstStyle>
          <a:p>
            <a:r>
              <a:rPr lang="en-US" dirty="0" smtClean="0"/>
              <a:t>Presentation Title</a:t>
            </a:r>
            <a:endParaRPr lang="en-US" dirty="0"/>
          </a:p>
        </p:txBody>
      </p:sp>
      <p:pic>
        <p:nvPicPr>
          <p:cNvPr id="59" name="Picture 58"/>
          <p:cNvPicPr>
            <a:picLocks noChangeAspect="1"/>
          </p:cNvPicPr>
          <p:nvPr userDrawn="1"/>
        </p:nvPicPr>
        <p:blipFill>
          <a:blip r:embed="rId3"/>
          <a:srcRect/>
          <a:stretch>
            <a:fillRect/>
          </a:stretch>
        </p:blipFill>
        <p:spPr>
          <a:xfrm>
            <a:off x="165113" y="152399"/>
            <a:ext cx="2530849" cy="1027766"/>
          </a:xfrm>
          <a:prstGeom prst="rect">
            <a:avLst/>
          </a:prstGeom>
          <a:effectLst/>
        </p:spPr>
      </p:pic>
      <p:sp>
        <p:nvSpPr>
          <p:cNvPr id="60" name="Text Placeholder 21"/>
          <p:cNvSpPr>
            <a:spLocks noGrp="1"/>
          </p:cNvSpPr>
          <p:nvPr>
            <p:ph type="body" sz="quarter" idx="12" hasCustomPrompt="1"/>
          </p:nvPr>
        </p:nvSpPr>
        <p:spPr>
          <a:xfrm>
            <a:off x="462720" y="3478039"/>
            <a:ext cx="8449922" cy="485775"/>
          </a:xfrm>
          <a:prstGeom prst="rect">
            <a:avLst/>
          </a:prstGeom>
        </p:spPr>
        <p:txBody>
          <a:bodyPr/>
          <a:lstStyle>
            <a:lvl1pPr marL="0" indent="0" algn="ctr">
              <a:buNone/>
              <a:defRPr>
                <a:solidFill>
                  <a:sysClr val="windowText" lastClr="000000"/>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smtClean="0"/>
              <a:t>Subtitle</a:t>
            </a:r>
          </a:p>
        </p:txBody>
      </p:sp>
      <p:sp>
        <p:nvSpPr>
          <p:cNvPr id="61" name="Text Placeholder 12"/>
          <p:cNvSpPr>
            <a:spLocks noGrp="1"/>
          </p:cNvSpPr>
          <p:nvPr>
            <p:ph type="body" sz="quarter" idx="10" hasCustomPrompt="1"/>
          </p:nvPr>
        </p:nvSpPr>
        <p:spPr>
          <a:xfrm>
            <a:off x="3103100" y="5899896"/>
            <a:ext cx="2850776" cy="342900"/>
          </a:xfrm>
          <a:prstGeom prst="rect">
            <a:avLst/>
          </a:prstGeom>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solidFill>
                  <a:schemeClr val="bg1"/>
                </a:solidFill>
              </a:rPr>
              <a:t>Title</a:t>
            </a:r>
          </a:p>
        </p:txBody>
      </p:sp>
      <p:sp>
        <p:nvSpPr>
          <p:cNvPr id="62" name="Text Placeholder 14"/>
          <p:cNvSpPr>
            <a:spLocks noGrp="1"/>
          </p:cNvSpPr>
          <p:nvPr>
            <p:ph type="body" sz="quarter" idx="11" hasCustomPrompt="1"/>
          </p:nvPr>
        </p:nvSpPr>
        <p:spPr>
          <a:xfrm>
            <a:off x="3351439" y="4303183"/>
            <a:ext cx="2876550" cy="370914"/>
          </a:xfrm>
          <a:prstGeom prst="rect">
            <a:avLst/>
          </a:prstGeom>
        </p:spPr>
        <p:txBody>
          <a:bodyPr/>
          <a:lstStyle>
            <a:lvl1pPr marL="0" indent="0" algn="ctr">
              <a:buNone/>
              <a:defRPr sz="2000" b="0">
                <a:solidFill>
                  <a:sysClr val="windowText" lastClr="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Date</a:t>
            </a:r>
          </a:p>
        </p:txBody>
      </p:sp>
      <p:sp>
        <p:nvSpPr>
          <p:cNvPr id="63" name="Text Placeholder 12"/>
          <p:cNvSpPr>
            <a:spLocks noGrp="1"/>
          </p:cNvSpPr>
          <p:nvPr>
            <p:ph type="body" sz="quarter" idx="13" hasCustomPrompt="1"/>
          </p:nvPr>
        </p:nvSpPr>
        <p:spPr>
          <a:xfrm>
            <a:off x="6111856" y="5899896"/>
            <a:ext cx="2850776" cy="342900"/>
          </a:xfrm>
          <a:prstGeom prst="rect">
            <a:avLst/>
          </a:prstGeom>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solidFill>
                  <a:schemeClr val="bg1"/>
                </a:solidFill>
              </a:rPr>
              <a:t>Title</a:t>
            </a:r>
          </a:p>
        </p:txBody>
      </p:sp>
      <p:sp>
        <p:nvSpPr>
          <p:cNvPr id="64" name="Text Placeholder 12"/>
          <p:cNvSpPr>
            <a:spLocks noGrp="1"/>
          </p:cNvSpPr>
          <p:nvPr>
            <p:ph type="body" sz="quarter" idx="14" hasCustomPrompt="1"/>
          </p:nvPr>
        </p:nvSpPr>
        <p:spPr>
          <a:xfrm>
            <a:off x="94344" y="5899896"/>
            <a:ext cx="2850776" cy="342900"/>
          </a:xfrm>
          <a:prstGeom prst="rect">
            <a:avLst/>
          </a:prstGeom>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solidFill>
                  <a:schemeClr val="bg1"/>
                </a:solidFill>
              </a:rPr>
              <a:t>Title</a:t>
            </a:r>
          </a:p>
        </p:txBody>
      </p:sp>
      <p:sp>
        <p:nvSpPr>
          <p:cNvPr id="65" name="Rectangle 64"/>
          <p:cNvSpPr/>
          <p:nvPr userDrawn="1"/>
        </p:nvSpPr>
        <p:spPr>
          <a:xfrm>
            <a:off x="-4659" y="5649633"/>
            <a:ext cx="9141715" cy="5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6" name="Rectangle 65"/>
          <p:cNvSpPr/>
          <p:nvPr userDrawn="1"/>
        </p:nvSpPr>
        <p:spPr>
          <a:xfrm>
            <a:off x="0" y="1654435"/>
            <a:ext cx="9141715" cy="5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Rectangle 66"/>
          <p:cNvSpPr/>
          <p:nvPr userDrawn="1"/>
        </p:nvSpPr>
        <p:spPr>
          <a:xfrm>
            <a:off x="4512476" y="4105074"/>
            <a:ext cx="554477" cy="52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 name="TextBox 1"/>
          <p:cNvSpPr txBox="1"/>
          <p:nvPr userDrawn="1"/>
        </p:nvSpPr>
        <p:spPr>
          <a:xfrm>
            <a:off x="76213" y="1235101"/>
            <a:ext cx="2988319" cy="230832"/>
          </a:xfrm>
          <a:prstGeom prst="rect">
            <a:avLst/>
          </a:prstGeom>
          <a:noFill/>
        </p:spPr>
        <p:txBody>
          <a:bodyPr wrap="non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Guiding</a:t>
            </a:r>
            <a:r>
              <a:rPr lang="en-US" sz="900" b="0" i="0" dirty="0" smtClean="0">
                <a:solidFill>
                  <a:srgbClr val="0C1F3A"/>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Media</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 Inspiring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Innovation</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 Leading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Local</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a:t>
            </a:r>
          </a:p>
        </p:txBody>
      </p:sp>
    </p:spTree>
    <p:extLst>
      <p:ext uri="{BB962C8B-B14F-4D97-AF65-F5344CB8AC3E}">
        <p14:creationId xmlns:p14="http://schemas.microsoft.com/office/powerpoint/2010/main" val="2208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0">
                                            <p:txEl>
                                              <p:pRg st="0" end="0"/>
                                            </p:txEl>
                                          </p:spTgt>
                                        </p:tgtEl>
                                        <p:attrNameLst>
                                          <p:attrName>style.visibility</p:attrName>
                                        </p:attrNameLst>
                                      </p:cBhvr>
                                      <p:to>
                                        <p:strVal val="visible"/>
                                      </p:to>
                                    </p:set>
                                    <p:animEffect transition="in" filter="fade">
                                      <p:cBhvr>
                                        <p:cTn id="27" dur="500"/>
                                        <p:tgtEl>
                                          <p:spTgt spid="60">
                                            <p:txEl>
                                              <p:pRg st="0" end="0"/>
                                            </p:txEl>
                                          </p:spTgt>
                                        </p:tgtEl>
                                      </p:cBhvr>
                                    </p:animEffect>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barn(outVertical)">
                                      <p:cBhvr>
                                        <p:cTn id="31" dur="500"/>
                                        <p:tgtEl>
                                          <p:spTgt spid="6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62">
                                            <p:txEl>
                                              <p:pRg st="0" end="0"/>
                                            </p:txEl>
                                          </p:spTgt>
                                        </p:tgtEl>
                                        <p:attrNameLst>
                                          <p:attrName>style.visibility</p:attrName>
                                        </p:attrNameLst>
                                      </p:cBhvr>
                                      <p:to>
                                        <p:strVal val="visible"/>
                                      </p:to>
                                    </p:set>
                                    <p:animEffect transition="in" filter="fade">
                                      <p:cBhvr>
                                        <p:cTn id="35" dur="500"/>
                                        <p:tgtEl>
                                          <p:spTgt spid="62">
                                            <p:txEl>
                                              <p:pRg st="0" end="0"/>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4">
                                            <p:txEl>
                                              <p:pRg st="0" end="0"/>
                                            </p:txEl>
                                          </p:spTgt>
                                        </p:tgtEl>
                                        <p:attrNameLst>
                                          <p:attrName>style.visibility</p:attrName>
                                        </p:attrNameLst>
                                      </p:cBhvr>
                                      <p:to>
                                        <p:strVal val="visible"/>
                                      </p:to>
                                    </p:set>
                                    <p:animEffect transition="in" filter="fade">
                                      <p:cBhvr>
                                        <p:cTn id="39" dur="500"/>
                                        <p:tgtEl>
                                          <p:spTgt spid="64">
                                            <p:txEl>
                                              <p:pRg st="0" end="0"/>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4">
                                            <p:txEl>
                                              <p:pRg st="1" end="1"/>
                                            </p:txEl>
                                          </p:spTgt>
                                        </p:tgtEl>
                                        <p:attrNameLst>
                                          <p:attrName>style.visibility</p:attrName>
                                        </p:attrNameLst>
                                      </p:cBhvr>
                                      <p:to>
                                        <p:strVal val="visible"/>
                                      </p:to>
                                    </p:set>
                                    <p:animEffect transition="in" filter="fade">
                                      <p:cBhvr>
                                        <p:cTn id="43" dur="500"/>
                                        <p:tgtEl>
                                          <p:spTgt spid="64">
                                            <p:txEl>
                                              <p:pRg st="1" end="1"/>
                                            </p:tx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61">
                                            <p:txEl>
                                              <p:pRg st="0" end="0"/>
                                            </p:txEl>
                                          </p:spTgt>
                                        </p:tgtEl>
                                        <p:attrNameLst>
                                          <p:attrName>style.visibility</p:attrName>
                                        </p:attrNameLst>
                                      </p:cBhvr>
                                      <p:to>
                                        <p:strVal val="visible"/>
                                      </p:to>
                                    </p:set>
                                    <p:animEffect transition="in" filter="fade">
                                      <p:cBhvr>
                                        <p:cTn id="47" dur="500"/>
                                        <p:tgtEl>
                                          <p:spTgt spid="61">
                                            <p:txEl>
                                              <p:pRg st="0" end="0"/>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1">
                                            <p:txEl>
                                              <p:pRg st="1" end="1"/>
                                            </p:txEl>
                                          </p:spTgt>
                                        </p:tgtEl>
                                        <p:attrNameLst>
                                          <p:attrName>style.visibility</p:attrName>
                                        </p:attrNameLst>
                                      </p:cBhvr>
                                      <p:to>
                                        <p:strVal val="visible"/>
                                      </p:to>
                                    </p:set>
                                    <p:animEffect transition="in" filter="fade">
                                      <p:cBhvr>
                                        <p:cTn id="51" dur="500"/>
                                        <p:tgtEl>
                                          <p:spTgt spid="61">
                                            <p:txEl>
                                              <p:pRg st="1" end="1"/>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63">
                                            <p:txEl>
                                              <p:pRg st="0" end="0"/>
                                            </p:txEl>
                                          </p:spTgt>
                                        </p:tgtEl>
                                        <p:attrNameLst>
                                          <p:attrName>style.visibility</p:attrName>
                                        </p:attrNameLst>
                                      </p:cBhvr>
                                      <p:to>
                                        <p:strVal val="visible"/>
                                      </p:to>
                                    </p:set>
                                    <p:animEffect transition="in" filter="fade">
                                      <p:cBhvr>
                                        <p:cTn id="55" dur="500"/>
                                        <p:tgtEl>
                                          <p:spTgt spid="63">
                                            <p:txEl>
                                              <p:pRg st="0" end="0"/>
                                            </p:txEl>
                                          </p:spTgt>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63">
                                            <p:txEl>
                                              <p:pRg st="1" end="1"/>
                                            </p:txEl>
                                          </p:spTgt>
                                        </p:tgtEl>
                                        <p:attrNameLst>
                                          <p:attrName>style.visibility</p:attrName>
                                        </p:attrNameLst>
                                      </p:cBhvr>
                                      <p:to>
                                        <p:strVal val="visible"/>
                                      </p:to>
                                    </p:set>
                                    <p:animEffect transition="in" filter="fade">
                                      <p:cBhvr>
                                        <p:cTn id="59"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p:bldP spid="6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animBg="1"/>
      <p:bldP spid="66" grpId="0" animBg="1"/>
      <p:bldP spid="67" grpId="0" animBg="1"/>
    </p:bldLst>
  </p:timing>
  <p:extLst mod="1">
    <p:ext uri="{DCECCB84-F9BA-43D5-87BE-67443E8EF086}">
      <p15:sldGuideLst xmlns="" xmlns:p15="http://schemas.microsoft.com/office/powerpoint/2012/main">
        <p15:guide id="1" orient="horz" pos="1005">
          <p15:clr>
            <a:srgbClr val="FBAE40"/>
          </p15:clr>
        </p15:guide>
        <p15:guide id="2" orient="horz" pos="33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51466"/>
            <a:ext cx="8229600" cy="4854698"/>
          </a:xfrm>
          <a:prstGeom prst="rect">
            <a:avLst/>
          </a:prstGeom>
        </p:spPr>
        <p:txBody>
          <a:bodyPr wrap="square" tIns="0" bIns="914400"/>
          <a:lstStyle/>
          <a:p>
            <a:pPr lvl="0"/>
            <a:r>
              <a:rPr lang="en-US" dirty="0" smtClean="0"/>
              <a:t>Text.</a:t>
            </a:r>
            <a:endParaRPr lang="en-US" dirty="0"/>
          </a:p>
        </p:txBody>
      </p:sp>
      <p:sp>
        <p:nvSpPr>
          <p:cNvPr id="2" name="Title 1"/>
          <p:cNvSpPr>
            <a:spLocks noGrp="1"/>
          </p:cNvSpPr>
          <p:nvPr>
            <p:ph type="title" hasCustomPrompt="1"/>
          </p:nvPr>
        </p:nvSpPr>
        <p:spPr>
          <a:xfrm>
            <a:off x="457200" y="427035"/>
            <a:ext cx="8229600" cy="503026"/>
          </a:xfrm>
          <a:prstGeom prst="rect">
            <a:avLst/>
          </a:prstGeom>
        </p:spPr>
        <p:txBody>
          <a:bodyPr/>
          <a:lstStyle/>
          <a:p>
            <a:r>
              <a:rPr lang="en-US" dirty="0" smtClean="0"/>
              <a:t>Title.</a:t>
            </a:r>
            <a:endParaRPr lang="en-US" dirty="0"/>
          </a:p>
        </p:txBody>
      </p:sp>
    </p:spTree>
    <p:extLst>
      <p:ext uri="{BB962C8B-B14F-4D97-AF65-F5344CB8AC3E}">
        <p14:creationId xmlns:p14="http://schemas.microsoft.com/office/powerpoint/2010/main" val="58097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Title Turquois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EEF"/>
              </a:solidFill>
            </a:endParaRPr>
          </a:p>
        </p:txBody>
      </p:sp>
      <p:sp>
        <p:nvSpPr>
          <p:cNvPr id="5" name="Title 1"/>
          <p:cNvSpPr>
            <a:spLocks noGrp="1"/>
          </p:cNvSpPr>
          <p:nvPr>
            <p:ph type="title" hasCustomPrompt="1"/>
          </p:nvPr>
        </p:nvSpPr>
        <p:spPr>
          <a:xfrm>
            <a:off x="457200" y="0"/>
            <a:ext cx="8229600" cy="6858000"/>
          </a:xfrm>
          <a:prstGeom prst="rect">
            <a:avLst/>
          </a:prstGeom>
        </p:spPr>
        <p:txBody>
          <a:bodyPr anchor="ctr">
            <a:noAutofit/>
          </a:bodyPr>
          <a:lstStyle>
            <a:lvl1pPr>
              <a:defRPr lang="en-US" sz="4400" b="0" dirty="0">
                <a:solidFill>
                  <a:schemeClr val="bg1"/>
                </a:solidFill>
                <a:effectLst/>
              </a:defRPr>
            </a:lvl1pPr>
          </a:lstStyle>
          <a:p>
            <a:pPr lvl="0"/>
            <a:r>
              <a:rPr lang="en-US" dirty="0" smtClean="0"/>
              <a:t>Turquoise Section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35822"/>
            <a:ext cx="1048220" cy="403233"/>
          </a:xfrm>
          <a:prstGeom prst="rect">
            <a:avLst/>
          </a:prstGeom>
        </p:spPr>
      </p:pic>
      <p:sp>
        <p:nvSpPr>
          <p:cNvPr id="9" name="Text Box 26"/>
          <p:cNvSpPr txBox="1">
            <a:spLocks noChangeArrowheads="1"/>
          </p:cNvSpPr>
          <p:nvPr userDrawn="1"/>
        </p:nvSpPr>
        <p:spPr bwMode="auto">
          <a:xfrm>
            <a:off x="3505200" y="6642556"/>
            <a:ext cx="5105400" cy="215444"/>
          </a:xfrm>
          <a:prstGeom prst="rect">
            <a:avLst/>
          </a:prstGeom>
          <a:noFill/>
          <a:ln w="9525">
            <a:noFill/>
            <a:miter lim="800000"/>
            <a:headEnd/>
            <a:tailEnd/>
          </a:ln>
          <a:effectLst/>
        </p:spPr>
        <p:txBody>
          <a:bodyPr>
            <a:spAutoFit/>
          </a:bodyPr>
          <a:lstStyle/>
          <a:p>
            <a:pPr algn="r">
              <a:defRPr/>
            </a:pPr>
            <a:r>
              <a:rPr lang="en-US" sz="800" dirty="0" smtClean="0">
                <a:solidFill>
                  <a:srgbClr val="FFFFFF"/>
                </a:solidFill>
                <a:latin typeface="Segoe UI Symbol" panose="020B0502040204020203" pitchFamily="34" charset="0"/>
                <a:ea typeface="Segoe UI Symbol" panose="020B0502040204020203" pitchFamily="34" charset="0"/>
                <a:cs typeface="Vani" panose="020B0502040204020203" pitchFamily="34" charset="0"/>
              </a:rPr>
              <a:t>© 2014 BIA/Kelsey. All Rights Reserved.</a:t>
            </a:r>
            <a:endParaRPr lang="en-US" sz="800" dirty="0">
              <a:solidFill>
                <a:srgbClr val="FFFFFF"/>
              </a:solidFill>
              <a:latin typeface="Segoe UI Symbol" panose="020B0502040204020203" pitchFamily="34" charset="0"/>
              <a:ea typeface="Segoe UI Symbol" panose="020B0502040204020203" pitchFamily="34" charset="0"/>
              <a:cs typeface="Vani" panose="020B0502040204020203" pitchFamily="34" charset="0"/>
            </a:endParaRPr>
          </a:p>
        </p:txBody>
      </p:sp>
      <p:sp>
        <p:nvSpPr>
          <p:cNvPr id="8" name="Slide Number Placeholder 2"/>
          <p:cNvSpPr>
            <a:spLocks noGrp="1"/>
          </p:cNvSpPr>
          <p:nvPr>
            <p:ph type="sldNum" sz="quarter" idx="12"/>
          </p:nvPr>
        </p:nvSpPr>
        <p:spPr>
          <a:xfrm>
            <a:off x="6821704" y="6416675"/>
            <a:ext cx="2133600" cy="365125"/>
          </a:xfrm>
          <a:prstGeom prst="rect">
            <a:avLst/>
          </a:prstGeom>
        </p:spPr>
        <p:txBody>
          <a:bodyPr/>
          <a:lstStyle>
            <a:lvl1pPr algn="r">
              <a:defRPr sz="1050" b="0">
                <a:solidFill>
                  <a:schemeClr val="bg1"/>
                </a:solidFill>
                <a:latin typeface="Segoe UI Symbol" panose="020B0502040204020203" pitchFamily="34" charset="0"/>
                <a:ea typeface="Segoe UI Symbol" panose="020B0502040204020203" pitchFamily="34" charset="0"/>
                <a:cs typeface="Vani" panose="020B0502040204020203" pitchFamily="34" charset="0"/>
              </a:defRPr>
            </a:lvl1pPr>
          </a:lstStyle>
          <a:p>
            <a:fld id="{571CBB4F-5B6F-2C46-8C99-2CF07DC05728}" type="slidenum">
              <a:rPr lang="en-US" spc="-150" smtClean="0">
                <a:solidFill>
                  <a:srgbClr val="FFFFFF"/>
                </a:solidFill>
              </a:rPr>
              <a:pPr/>
              <a:t>‹#›</a:t>
            </a:fld>
            <a:endParaRPr lang="en-US" sz="1800" spc="-150" dirty="0">
              <a:solidFill>
                <a:srgbClr val="FFFFFF"/>
              </a:solidFill>
            </a:endParaRPr>
          </a:p>
        </p:txBody>
      </p:sp>
      <p:sp>
        <p:nvSpPr>
          <p:cNvPr id="11" name="Line 25"/>
          <p:cNvSpPr>
            <a:spLocks noChangeShapeType="1"/>
          </p:cNvSpPr>
          <p:nvPr userDrawn="1"/>
        </p:nvSpPr>
        <p:spPr bwMode="auto">
          <a:xfrm>
            <a:off x="8686800" y="6477000"/>
            <a:ext cx="0" cy="152400"/>
          </a:xfrm>
          <a:prstGeom prst="line">
            <a:avLst/>
          </a:prstGeom>
          <a:noFill/>
          <a:ln w="9525">
            <a:solidFill>
              <a:schemeClr val="bg1"/>
            </a:solidFill>
            <a:round/>
            <a:headEnd/>
            <a:tailEnd/>
          </a:ln>
          <a:effectLst/>
        </p:spPr>
        <p:txBody>
          <a:bodyPr/>
          <a:lstStyle/>
          <a:p>
            <a:pPr>
              <a:defRPr/>
            </a:pPr>
            <a:endParaRPr lang="en-US" dirty="0">
              <a:solidFill>
                <a:srgbClr val="000000"/>
              </a:solidFill>
              <a:latin typeface="Arial" pitchFamily="34" charset="0"/>
            </a:endParaRPr>
          </a:p>
        </p:txBody>
      </p:sp>
    </p:spTree>
    <p:extLst>
      <p:ext uri="{BB962C8B-B14F-4D97-AF65-F5344CB8AC3E}">
        <p14:creationId xmlns:p14="http://schemas.microsoft.com/office/powerpoint/2010/main" val="12687010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l Intr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EE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35822"/>
            <a:ext cx="1048220" cy="403233"/>
          </a:xfrm>
          <a:prstGeom prst="rect">
            <a:avLst/>
          </a:prstGeom>
        </p:spPr>
      </p:pic>
      <p:sp>
        <p:nvSpPr>
          <p:cNvPr id="10" name="Title 1"/>
          <p:cNvSpPr>
            <a:spLocks noGrp="1"/>
          </p:cNvSpPr>
          <p:nvPr>
            <p:ph type="title" hasCustomPrompt="1"/>
          </p:nvPr>
        </p:nvSpPr>
        <p:spPr>
          <a:xfrm>
            <a:off x="457200" y="2642925"/>
            <a:ext cx="8229600" cy="1572150"/>
          </a:xfrm>
          <a:prstGeom prst="rect">
            <a:avLst/>
          </a:prstGeom>
        </p:spPr>
        <p:txBody>
          <a:bodyPr>
            <a:noAutofit/>
          </a:bodyPr>
          <a:lstStyle>
            <a:lvl1pPr>
              <a:defRPr sz="6000" b="0" spc="-300">
                <a:solidFill>
                  <a:schemeClr val="bg1"/>
                </a:solidFill>
              </a:defRPr>
            </a:lvl1pPr>
          </a:lstStyle>
          <a:p>
            <a:r>
              <a:rPr lang="en-US" dirty="0" smtClean="0"/>
              <a:t>Impact Statement</a:t>
            </a:r>
            <a:endParaRPr lang="en-US" dirty="0"/>
          </a:p>
        </p:txBody>
      </p:sp>
      <p:sp>
        <p:nvSpPr>
          <p:cNvPr id="11" name="Content Placeholder 2"/>
          <p:cNvSpPr>
            <a:spLocks noGrp="1"/>
          </p:cNvSpPr>
          <p:nvPr>
            <p:ph idx="1" hasCustomPrompt="1"/>
          </p:nvPr>
        </p:nvSpPr>
        <p:spPr>
          <a:xfrm>
            <a:off x="457200" y="2082321"/>
            <a:ext cx="8229600" cy="596281"/>
          </a:xfrm>
          <a:prstGeom prst="rect">
            <a:avLst/>
          </a:prstGeom>
        </p:spPr>
        <p:txBody>
          <a:bodyPr bIns="0">
            <a:noAutofit/>
          </a:bodyPr>
          <a:lstStyle>
            <a:lvl1pPr marL="0" indent="0">
              <a:buNone/>
              <a:defRPr sz="3600" b="0" spc="-15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a:defRPr sz="4000">
                <a:solidFill>
                  <a:srgbClr val="FFFF00"/>
                </a:solidFill>
                <a:latin typeface="HUGE Avant Garde Bold"/>
                <a:cs typeface="HUGE Avant Garde Bold"/>
              </a:defRPr>
            </a:lvl2pPr>
            <a:lvl3pPr>
              <a:defRPr sz="4000">
                <a:solidFill>
                  <a:srgbClr val="FFFF00"/>
                </a:solidFill>
                <a:latin typeface="HUGE Avant Garde Bold"/>
                <a:cs typeface="HUGE Avant Garde Bold"/>
              </a:defRPr>
            </a:lvl3pPr>
            <a:lvl4pPr>
              <a:defRPr sz="4000">
                <a:solidFill>
                  <a:srgbClr val="FFFF00"/>
                </a:solidFill>
                <a:latin typeface="HUGE Avant Garde Bold"/>
                <a:cs typeface="HUGE Avant Garde Bold"/>
              </a:defRPr>
            </a:lvl4pPr>
            <a:lvl5pPr>
              <a:defRPr sz="4000">
                <a:solidFill>
                  <a:srgbClr val="FFFF00"/>
                </a:solidFill>
                <a:latin typeface="HUGE Avant Garde Bold"/>
                <a:cs typeface="HUGE Avant Garde Bold"/>
              </a:defRPr>
            </a:lvl5pPr>
          </a:lstStyle>
          <a:p>
            <a:pPr lvl="0"/>
            <a:r>
              <a:rPr lang="en-US" dirty="0" smtClean="0"/>
              <a:t>Teal Intro Slide</a:t>
            </a:r>
          </a:p>
        </p:txBody>
      </p:sp>
      <p:sp>
        <p:nvSpPr>
          <p:cNvPr id="12" name="Rectangle 11"/>
          <p:cNvSpPr/>
          <p:nvPr userDrawn="1"/>
        </p:nvSpPr>
        <p:spPr>
          <a:xfrm>
            <a:off x="8820083" y="6587770"/>
            <a:ext cx="251463" cy="1178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35C7F5C6-ECB8-4768-9D1C-8F3F67EF9799}" type="slidenum">
              <a:rPr lang="en-US" sz="1100" b="1" smtClean="0">
                <a:solidFill>
                  <a:schemeClr val="bg1"/>
                </a:solidFill>
                <a:latin typeface="+mj-lt"/>
              </a:rPr>
              <a:t>‹#›</a:t>
            </a:fld>
            <a:endParaRPr lang="en-US" sz="800" b="1" dirty="0">
              <a:solidFill>
                <a:schemeClr val="bg1"/>
              </a:solidFill>
              <a:latin typeface="+mj-lt"/>
            </a:endParaRPr>
          </a:p>
        </p:txBody>
      </p:sp>
      <p:sp>
        <p:nvSpPr>
          <p:cNvPr id="13" name="Text Box 26"/>
          <p:cNvSpPr txBox="1">
            <a:spLocks noChangeArrowheads="1"/>
          </p:cNvSpPr>
          <p:nvPr userDrawn="1"/>
        </p:nvSpPr>
        <p:spPr>
          <a:xfrm>
            <a:off x="6342744" y="6548847"/>
            <a:ext cx="2532860" cy="200055"/>
          </a:xfrm>
          <a:prstGeom prst="rect">
            <a:avLst/>
          </a:prstGeom>
          <a:noFill/>
          <a:ln w="9525">
            <a:noFill/>
            <a:miter lim="800000"/>
          </a:ln>
          <a:effectLst/>
        </p:spPr>
        <p:txBody>
          <a:bodyPr wrap="square">
            <a:spAutoFit/>
          </a:bodyPr>
          <a:lstStyle/>
          <a:p>
            <a:pPr algn="r">
              <a:defRPr/>
            </a:pPr>
            <a:r>
              <a:rPr lang="en-US" sz="700" dirty="0" smtClean="0">
                <a:solidFill>
                  <a:schemeClr val="bg1"/>
                </a:solidFill>
                <a:latin typeface="+mj-lt"/>
                <a:ea typeface="Segoe UI" panose="020B0502040204020203" pitchFamily="34" charset="0"/>
                <a:cs typeface="Segoe UI" panose="020B0502040204020203" pitchFamily="34" charset="0"/>
              </a:rPr>
              <a:t>© 2015 BIA/Kelsey. All Rights Reserved.    |</a:t>
            </a:r>
            <a:endParaRPr lang="en-US" sz="700" dirty="0">
              <a:solidFill>
                <a:schemeClr val="bg1"/>
              </a:solidFill>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8530031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6492429"/>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Highlight Lime Gree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EEF"/>
              </a:solidFill>
            </a:endParaRPr>
          </a:p>
        </p:txBody>
      </p:sp>
      <p:sp>
        <p:nvSpPr>
          <p:cNvPr id="5" name="Title 1"/>
          <p:cNvSpPr>
            <a:spLocks noGrp="1"/>
          </p:cNvSpPr>
          <p:nvPr>
            <p:ph type="title" hasCustomPrompt="1"/>
          </p:nvPr>
        </p:nvSpPr>
        <p:spPr>
          <a:xfrm>
            <a:off x="457200" y="0"/>
            <a:ext cx="8229600" cy="6858000"/>
          </a:xfrm>
          <a:prstGeom prst="rect">
            <a:avLst/>
          </a:prstGeom>
        </p:spPr>
        <p:txBody>
          <a:bodyPr anchor="ctr">
            <a:noAutofit/>
          </a:bodyPr>
          <a:lstStyle>
            <a:lvl1pPr>
              <a:defRPr lang="en-US" sz="5400" b="0" i="0" baseline="0" dirty="0">
                <a:solidFill>
                  <a:sysClr val="windowText" lastClr="000000"/>
                </a:solidFill>
                <a:effectLst/>
              </a:defRPr>
            </a:lvl1pPr>
          </a:lstStyle>
          <a:p>
            <a:pPr lvl="0"/>
            <a:r>
              <a:rPr lang="en-US" sz="5400" dirty="0" smtClean="0"/>
              <a:t>“LIME GREEN QUOTE”</a:t>
            </a:r>
            <a:r>
              <a:rPr lang="en-US" dirty="0" smtClean="0">
                <a:solidFill>
                  <a:srgbClr val="953D01"/>
                </a:solidFill>
              </a:rPr>
              <a:t/>
            </a:r>
            <a:br>
              <a:rPr lang="en-US" dirty="0" smtClean="0">
                <a:solidFill>
                  <a:srgbClr val="953D01"/>
                </a:solidFill>
              </a:rPr>
            </a:br>
            <a:r>
              <a:rPr lang="en-US" dirty="0" smtClean="0">
                <a:solidFill>
                  <a:srgbClr val="953D01"/>
                </a:solidFill>
              </a:rPr>
              <a:t>	</a:t>
            </a:r>
            <a:r>
              <a:rPr lang="en-US" sz="4400" i="1" dirty="0" smtClean="0">
                <a:solidFill>
                  <a:schemeClr val="accent6">
                    <a:lumMod val="75000"/>
                  </a:schemeClr>
                </a:solidFill>
              </a:rPr>
              <a:t>-Quote Author</a:t>
            </a:r>
            <a:endParaRPr lang="en-US" dirty="0"/>
          </a:p>
        </p:txBody>
      </p:sp>
      <p:sp>
        <p:nvSpPr>
          <p:cNvPr id="6" name="Text Box 26"/>
          <p:cNvSpPr txBox="1">
            <a:spLocks noChangeArrowheads="1"/>
          </p:cNvSpPr>
          <p:nvPr userDrawn="1"/>
        </p:nvSpPr>
        <p:spPr bwMode="auto">
          <a:xfrm>
            <a:off x="3505200" y="6642556"/>
            <a:ext cx="5105400" cy="215444"/>
          </a:xfrm>
          <a:prstGeom prst="rect">
            <a:avLst/>
          </a:prstGeom>
          <a:noFill/>
          <a:ln w="9525">
            <a:noFill/>
            <a:miter lim="800000"/>
            <a:headEnd/>
            <a:tailEnd/>
          </a:ln>
          <a:effectLst/>
        </p:spPr>
        <p:txBody>
          <a:bodyPr>
            <a:spAutoFit/>
          </a:bodyPr>
          <a:lstStyle/>
          <a:p>
            <a:pPr algn="r">
              <a:defRPr/>
            </a:pPr>
            <a:r>
              <a:rPr lang="en-US" sz="800" dirty="0" smtClean="0">
                <a:solidFill>
                  <a:srgbClr val="000000"/>
                </a:solidFill>
                <a:latin typeface="Segoe UI Symbol" panose="020B0502040204020203" pitchFamily="34" charset="0"/>
                <a:ea typeface="Segoe UI Symbol" panose="020B0502040204020203" pitchFamily="34" charset="0"/>
                <a:cs typeface="Vani" panose="020B0502040204020203" pitchFamily="34" charset="0"/>
              </a:rPr>
              <a:t>© 2014 BIA/Kelsey. All Rights Reserved.</a:t>
            </a:r>
            <a:endParaRPr lang="en-US" sz="800" dirty="0">
              <a:solidFill>
                <a:srgbClr val="000000"/>
              </a:solidFill>
              <a:latin typeface="Segoe UI Symbol" panose="020B0502040204020203" pitchFamily="34" charset="0"/>
              <a:ea typeface="Segoe UI Symbol" panose="020B0502040204020203" pitchFamily="34" charset="0"/>
              <a:cs typeface="Vani" panose="020B05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35822"/>
            <a:ext cx="1048219" cy="403233"/>
          </a:xfrm>
          <a:prstGeom prst="rect">
            <a:avLst/>
          </a:prstGeom>
        </p:spPr>
      </p:pic>
      <p:sp>
        <p:nvSpPr>
          <p:cNvPr id="9" name="Slide Number Placeholder 2"/>
          <p:cNvSpPr>
            <a:spLocks noGrp="1"/>
          </p:cNvSpPr>
          <p:nvPr>
            <p:ph type="sldNum" sz="quarter" idx="12"/>
          </p:nvPr>
        </p:nvSpPr>
        <p:spPr>
          <a:xfrm>
            <a:off x="6821704" y="6416675"/>
            <a:ext cx="2133600" cy="365125"/>
          </a:xfrm>
          <a:prstGeom prst="rect">
            <a:avLst/>
          </a:prstGeom>
        </p:spPr>
        <p:txBody>
          <a:bodyPr/>
          <a:lstStyle>
            <a:lvl1pPr algn="r">
              <a:defRPr sz="1050" b="0">
                <a:solidFill>
                  <a:sysClr val="windowText" lastClr="000000"/>
                </a:solidFill>
                <a:latin typeface="Segoe UI Symbol" panose="020B0502040204020203" pitchFamily="34" charset="0"/>
                <a:ea typeface="Segoe UI Symbol" panose="020B0502040204020203" pitchFamily="34" charset="0"/>
                <a:cs typeface="Vani" panose="020B0502040204020203" pitchFamily="34" charset="0"/>
              </a:defRPr>
            </a:lvl1pPr>
          </a:lstStyle>
          <a:p>
            <a:fld id="{571CBB4F-5B6F-2C46-8C99-2CF07DC05728}" type="slidenum">
              <a:rPr lang="en-US" spc="-150" smtClean="0"/>
              <a:pPr/>
              <a:t>‹#›</a:t>
            </a:fld>
            <a:endParaRPr lang="en-US" sz="1800" spc="-150" dirty="0"/>
          </a:p>
        </p:txBody>
      </p:sp>
      <p:sp>
        <p:nvSpPr>
          <p:cNvPr id="10" name="Line 25"/>
          <p:cNvSpPr>
            <a:spLocks noChangeShapeType="1"/>
          </p:cNvSpPr>
          <p:nvPr userDrawn="1"/>
        </p:nvSpPr>
        <p:spPr bwMode="auto">
          <a:xfrm>
            <a:off x="8686800" y="6477000"/>
            <a:ext cx="0" cy="15240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pitchFamily="34" charset="0"/>
            </a:endParaRPr>
          </a:p>
        </p:txBody>
      </p:sp>
    </p:spTree>
    <p:extLst>
      <p:ext uri="{BB962C8B-B14F-4D97-AF65-F5344CB8AC3E}">
        <p14:creationId xmlns:p14="http://schemas.microsoft.com/office/powerpoint/2010/main" val="256930891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1447800"/>
            <a:ext cx="8371681" cy="467836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sz="2400"/>
            </a:lvl1pPr>
            <a:lvl2pPr marL="806450" marR="0" indent="-3492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a:lvl2pPr>
            <a:lvl3pPr marL="1263650" marR="0" indent="-3492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sz="1800"/>
            </a:lvl3pPr>
            <a:lvl4pPr marL="1720850" marR="0" indent="-3492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a:lvl4pPr>
            <a:lvl5pPr marL="2178050" marR="0" indent="-3492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title"/>
          </p:nvPr>
        </p:nvSpPr>
        <p:spPr bwMode="auto">
          <a:xfrm>
            <a:off x="457199" y="76200"/>
            <a:ext cx="837168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200"/>
            </a:lvl1pPr>
          </a:lstStyle>
          <a:p>
            <a:pPr lvl="0"/>
            <a:r>
              <a:rPr lang="en-US" dirty="0" smtClean="0"/>
              <a:t>Click to Edit Master Title Style</a:t>
            </a:r>
          </a:p>
        </p:txBody>
      </p:sp>
    </p:spTree>
    <p:extLst>
      <p:ext uri="{BB962C8B-B14F-4D97-AF65-F5344CB8AC3E}">
        <p14:creationId xmlns:p14="http://schemas.microsoft.com/office/powerpoint/2010/main" val="24286594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6858000"/>
          </a:xfrm>
          <a:prstGeom prst="rect">
            <a:avLst/>
          </a:prstGeom>
        </p:spPr>
        <p:txBody>
          <a:bodyPr/>
          <a:lstStyle>
            <a:lvl1pPr algn="ctr">
              <a:defRPr sz="3200">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468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pac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600200"/>
            <a:ext cx="9144000" cy="19498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837024" y="6587770"/>
            <a:ext cx="251463" cy="1178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35C7F5C6-ECB8-4768-9D1C-8F3F67EF9799}" type="slidenum">
              <a:rPr lang="en-US" sz="1100" b="1" smtClean="0">
                <a:solidFill>
                  <a:schemeClr val="accent1"/>
                </a:solidFill>
                <a:latin typeface="+mj-lt"/>
              </a:rPr>
              <a:t>‹#›</a:t>
            </a:fld>
            <a:endParaRPr lang="en-US" sz="800" b="1" dirty="0">
              <a:solidFill>
                <a:schemeClr val="accent1"/>
              </a:solidFill>
              <a:latin typeface="+mj-lt"/>
            </a:endParaRPr>
          </a:p>
        </p:txBody>
      </p:sp>
      <p:sp>
        <p:nvSpPr>
          <p:cNvPr id="7" name="Text Box 26"/>
          <p:cNvSpPr txBox="1">
            <a:spLocks noChangeArrowheads="1"/>
          </p:cNvSpPr>
          <p:nvPr userDrawn="1"/>
        </p:nvSpPr>
        <p:spPr>
          <a:xfrm>
            <a:off x="6792686" y="6548847"/>
            <a:ext cx="2099857" cy="200055"/>
          </a:xfrm>
          <a:prstGeom prst="rect">
            <a:avLst/>
          </a:prstGeom>
          <a:noFill/>
          <a:ln w="9525">
            <a:noFill/>
            <a:miter lim="800000"/>
          </a:ln>
          <a:effectLst/>
        </p:spPr>
        <p:txBody>
          <a:bodyPr wrap="square">
            <a:spAutoFit/>
          </a:bodyPr>
          <a:lstStyle/>
          <a:p>
            <a:pPr algn="r">
              <a:defRPr/>
            </a:pPr>
            <a:r>
              <a:rPr lang="en-US" sz="700" dirty="0" smtClean="0">
                <a:solidFill>
                  <a:schemeClr val="tx1"/>
                </a:solidFill>
                <a:latin typeface="+mj-lt"/>
                <a:ea typeface="Segoe UI" panose="020B0502040204020203" pitchFamily="34" charset="0"/>
                <a:cs typeface="Segoe UI" panose="020B0502040204020203" pitchFamily="34" charset="0"/>
              </a:rPr>
              <a:t>© 2015 BIA/Kelsey. All Rights Reserved.    |</a:t>
            </a:r>
            <a:endParaRPr lang="en-US" sz="700" dirty="0">
              <a:solidFill>
                <a:schemeClr val="tx1"/>
              </a:solidFill>
              <a:latin typeface="+mj-lt"/>
              <a:ea typeface="Segoe UI" panose="020B0502040204020203" pitchFamily="34" charset="0"/>
              <a:cs typeface="Segoe UI" panose="020B0502040204020203" pitchFamily="34" charset="0"/>
            </a:endParaRPr>
          </a:p>
        </p:txBody>
      </p:sp>
      <p:sp>
        <p:nvSpPr>
          <p:cNvPr id="9" name="Text Placeholder 8"/>
          <p:cNvSpPr>
            <a:spLocks noGrp="1"/>
          </p:cNvSpPr>
          <p:nvPr>
            <p:ph type="body" sz="quarter" idx="10"/>
          </p:nvPr>
        </p:nvSpPr>
        <p:spPr>
          <a:xfrm>
            <a:off x="114300" y="1680557"/>
            <a:ext cx="8915400" cy="1789113"/>
          </a:xfrm>
          <a:prstGeom prst="rect">
            <a:avLst/>
          </a:prstGeom>
        </p:spPr>
        <p:txBody>
          <a:bodyPr anchor="ctr"/>
          <a:lstStyle>
            <a:lvl1pPr marL="0" indent="0" algn="r">
              <a:buNone/>
              <a:defRPr sz="3600">
                <a:solidFill>
                  <a:schemeClr val="bg1"/>
                </a:solidFill>
              </a:defRPr>
            </a:lvl1pPr>
            <a:lvl2pPr marL="457200" indent="0">
              <a:buFont typeface="Arial" panose="020B0604020202020204" pitchFamily="34" charset="0"/>
              <a:buNone/>
              <a:defRPr/>
            </a:lvl2pPr>
          </a:lstStyle>
          <a:p>
            <a:pPr lvl="0"/>
            <a:r>
              <a:rPr lang="en-US" dirty="0" smtClean="0"/>
              <a:t>Click to edit Master text styles</a:t>
            </a:r>
          </a:p>
        </p:txBody>
      </p:sp>
      <p:pic>
        <p:nvPicPr>
          <p:cNvPr id="8" name="Picture 7"/>
          <p:cNvPicPr>
            <a:picLocks noChangeAspect="1"/>
          </p:cNvPicPr>
          <p:nvPr userDrawn="1"/>
        </p:nvPicPr>
        <p:blipFill>
          <a:blip r:embed="rId3"/>
          <a:srcRect/>
          <a:stretch>
            <a:fillRect/>
          </a:stretch>
        </p:blipFill>
        <p:spPr>
          <a:xfrm>
            <a:off x="90489" y="6449715"/>
            <a:ext cx="770844" cy="313035"/>
          </a:xfrm>
          <a:prstGeom prst="rect">
            <a:avLst/>
          </a:prstGeom>
          <a:effectLst/>
        </p:spPr>
      </p:pic>
    </p:spTree>
    <p:extLst>
      <p:ext uri="{BB962C8B-B14F-4D97-AF65-F5344CB8AC3E}">
        <p14:creationId xmlns:p14="http://schemas.microsoft.com/office/powerpoint/2010/main" val="25390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14300" y="423032"/>
            <a:ext cx="8921579" cy="497476"/>
          </a:xfrm>
          <a:prstGeom prst="rect">
            <a:avLst/>
          </a:prstGeom>
        </p:spPr>
        <p:txBody>
          <a:bodyPr lIns="0" anchor="t"/>
          <a:lstStyle>
            <a:lvl1pPr>
              <a:defRPr sz="3200" b="0">
                <a:solidFill>
                  <a:schemeClr val="tx1"/>
                </a:solidFill>
              </a:defRPr>
            </a:lvl1pPr>
          </a:lstStyle>
          <a:p>
            <a:r>
              <a:rPr lang="en-US" dirty="0" smtClean="0"/>
              <a:t>Main Title</a:t>
            </a:r>
            <a:endParaRPr lang="en-US" dirty="0"/>
          </a:p>
        </p:txBody>
      </p:sp>
      <p:sp>
        <p:nvSpPr>
          <p:cNvPr id="8" name="Text Placeholder 12"/>
          <p:cNvSpPr>
            <a:spLocks noGrp="1"/>
          </p:cNvSpPr>
          <p:nvPr>
            <p:ph type="body" sz="quarter" idx="10" hasCustomPrompt="1"/>
          </p:nvPr>
        </p:nvSpPr>
        <p:spPr>
          <a:xfrm>
            <a:off x="114301" y="1069984"/>
            <a:ext cx="8915399" cy="409575"/>
          </a:xfrm>
          <a:prstGeom prst="rect">
            <a:avLst/>
          </a:prstGeom>
        </p:spPr>
        <p:txBody>
          <a:bodyPr lIns="0"/>
          <a:lstStyle>
            <a:lvl1pPr marL="0" indent="0">
              <a:buNone/>
              <a:defRPr sz="2400">
                <a:solidFill>
                  <a:schemeClr val="tx1">
                    <a:lumMod val="50000"/>
                    <a:lumOff val="50000"/>
                  </a:schemeClr>
                </a:solidFill>
                <a:latin typeface="+mj-lt"/>
              </a:defRPr>
            </a:lvl1pPr>
          </a:lstStyle>
          <a:p>
            <a:pPr lvl="0"/>
            <a:r>
              <a:rPr lang="en-US" dirty="0" smtClean="0"/>
              <a:t>Subtitle</a:t>
            </a:r>
          </a:p>
        </p:txBody>
      </p:sp>
      <p:sp>
        <p:nvSpPr>
          <p:cNvPr id="9" name="Text Placeholder 2"/>
          <p:cNvSpPr>
            <a:spLocks noGrp="1"/>
          </p:cNvSpPr>
          <p:nvPr>
            <p:ph type="body" sz="quarter" idx="12"/>
          </p:nvPr>
        </p:nvSpPr>
        <p:spPr>
          <a:xfrm>
            <a:off x="114301" y="1618735"/>
            <a:ext cx="8915399" cy="4303094"/>
          </a:xfrm>
          <a:prstGeom prst="rect">
            <a:avLst/>
          </a:prstGeom>
        </p:spPr>
        <p:txBody>
          <a:bodyPr lIns="0"/>
          <a:lstStyle>
            <a:lvl1pPr marL="228600" indent="-228600">
              <a:spcBef>
                <a:spcPts val="0"/>
              </a:spcBef>
              <a:spcAft>
                <a:spcPts val="1200"/>
              </a:spcAft>
              <a:buClr>
                <a:schemeClr val="accent1"/>
              </a:buClr>
              <a:buFont typeface="Wingdings" panose="05000000000000000000" pitchFamily="2" charset="2"/>
              <a:buChar char="§"/>
              <a:defRPr sz="1600">
                <a:solidFill>
                  <a:schemeClr val="tx2"/>
                </a:solidFill>
              </a:defRPr>
            </a:lvl1pPr>
            <a:lvl2pPr>
              <a:defRPr sz="1600"/>
            </a:lvl2pPr>
            <a:lvl3pPr>
              <a:defRPr sz="1400"/>
            </a:lvl3pPr>
            <a:lvl4pPr>
              <a:defRPr sz="1200"/>
            </a:lvl4pPr>
            <a:lvl5pPr>
              <a:defRPr sz="1200"/>
            </a:lvl5pPr>
          </a:lstStyle>
          <a:p>
            <a:pPr lvl="0"/>
            <a:r>
              <a:rPr lang="en-US" dirty="0" smtClean="0"/>
              <a:t>Click to edit Master text styles</a:t>
            </a:r>
          </a:p>
          <a:p>
            <a:pPr lvl="0"/>
            <a:endParaRPr lang="en-US" dirty="0" smtClean="0"/>
          </a:p>
        </p:txBody>
      </p:sp>
      <p:sp>
        <p:nvSpPr>
          <p:cNvPr id="10" name="Text Placeholder 4"/>
          <p:cNvSpPr>
            <a:spLocks noGrp="1"/>
          </p:cNvSpPr>
          <p:nvPr>
            <p:ph type="body" sz="quarter" idx="13" hasCustomPrompt="1"/>
          </p:nvPr>
        </p:nvSpPr>
        <p:spPr>
          <a:xfrm>
            <a:off x="114301" y="6019801"/>
            <a:ext cx="8915400" cy="390525"/>
          </a:xfrm>
          <a:prstGeom prst="rect">
            <a:avLst/>
          </a:prstGeom>
        </p:spPr>
        <p:txBody>
          <a:bodyPr lIns="0" tIns="0" rIns="0" bIns="0"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Source 1</a:t>
            </a:r>
          </a:p>
          <a:p>
            <a:pPr lvl="0"/>
            <a:r>
              <a:rPr lang="en-US" dirty="0" smtClean="0"/>
              <a:t>Source 2</a:t>
            </a:r>
          </a:p>
          <a:p>
            <a:pPr lvl="0"/>
            <a:r>
              <a:rPr lang="en-US" dirty="0" smtClean="0"/>
              <a:t>Source 3</a:t>
            </a:r>
          </a:p>
        </p:txBody>
      </p:sp>
    </p:spTree>
    <p:extLst>
      <p:ext uri="{BB962C8B-B14F-4D97-AF65-F5344CB8AC3E}">
        <p14:creationId xmlns:p14="http://schemas.microsoft.com/office/powerpoint/2010/main" val="68492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114301" y="6019801"/>
            <a:ext cx="8915400" cy="390525"/>
          </a:xfrm>
          <a:prstGeom prst="rect">
            <a:avLst/>
          </a:prstGeom>
        </p:spPr>
        <p:txBody>
          <a:bodyPr lIns="0" tIns="0" rIns="0" bIns="0"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Source 1</a:t>
            </a:r>
          </a:p>
          <a:p>
            <a:pPr lvl="0"/>
            <a:r>
              <a:rPr lang="en-US" dirty="0" smtClean="0"/>
              <a:t>Source 2</a:t>
            </a:r>
          </a:p>
          <a:p>
            <a:pPr lvl="0"/>
            <a:r>
              <a:rPr lang="en-US" dirty="0" smtClean="0"/>
              <a:t>Source 3</a:t>
            </a:r>
          </a:p>
        </p:txBody>
      </p:sp>
      <p:sp>
        <p:nvSpPr>
          <p:cNvPr id="6" name="Chart Placeholder 3"/>
          <p:cNvSpPr>
            <a:spLocks noGrp="1"/>
          </p:cNvSpPr>
          <p:nvPr>
            <p:ph type="chart" sz="quarter" idx="14"/>
          </p:nvPr>
        </p:nvSpPr>
        <p:spPr>
          <a:xfrm>
            <a:off x="114301" y="1600200"/>
            <a:ext cx="8915400" cy="4321630"/>
          </a:xfrm>
          <a:prstGeom prst="rect">
            <a:avLst/>
          </a:prstGeom>
        </p:spPr>
        <p:txBody>
          <a:bodyPr lIns="0" anchor="ctr"/>
          <a:lstStyle>
            <a:lvl1pPr marL="0" indent="0" algn="ctr">
              <a:buNone/>
              <a:defRPr>
                <a:solidFill>
                  <a:schemeClr val="tx1">
                    <a:lumMod val="50000"/>
                    <a:lumOff val="50000"/>
                  </a:schemeClr>
                </a:solidFill>
              </a:defRPr>
            </a:lvl1pPr>
          </a:lstStyle>
          <a:p>
            <a:endParaRPr lang="en-US" dirty="0"/>
          </a:p>
        </p:txBody>
      </p:sp>
      <p:sp>
        <p:nvSpPr>
          <p:cNvPr id="7" name="Title 6"/>
          <p:cNvSpPr>
            <a:spLocks noGrp="1"/>
          </p:cNvSpPr>
          <p:nvPr>
            <p:ph type="title" hasCustomPrompt="1"/>
          </p:nvPr>
        </p:nvSpPr>
        <p:spPr>
          <a:xfrm>
            <a:off x="114300" y="423032"/>
            <a:ext cx="8921579" cy="497476"/>
          </a:xfrm>
          <a:prstGeom prst="rect">
            <a:avLst/>
          </a:prstGeom>
        </p:spPr>
        <p:txBody>
          <a:bodyPr lIns="0" anchor="t"/>
          <a:lstStyle>
            <a:lvl1pPr>
              <a:defRPr sz="3200" b="0">
                <a:solidFill>
                  <a:schemeClr val="tx1"/>
                </a:solidFill>
              </a:defRPr>
            </a:lvl1pPr>
          </a:lstStyle>
          <a:p>
            <a:r>
              <a:rPr lang="en-US" dirty="0" smtClean="0"/>
              <a:t>Main Title</a:t>
            </a:r>
            <a:endParaRPr lang="en-US" dirty="0"/>
          </a:p>
        </p:txBody>
      </p:sp>
      <p:sp>
        <p:nvSpPr>
          <p:cNvPr id="8" name="Text Placeholder 12"/>
          <p:cNvSpPr>
            <a:spLocks noGrp="1"/>
          </p:cNvSpPr>
          <p:nvPr>
            <p:ph type="body" sz="quarter" idx="10" hasCustomPrompt="1"/>
          </p:nvPr>
        </p:nvSpPr>
        <p:spPr>
          <a:xfrm>
            <a:off x="114301" y="1069984"/>
            <a:ext cx="8915399" cy="409575"/>
          </a:xfrm>
          <a:prstGeom prst="rect">
            <a:avLst/>
          </a:prstGeom>
        </p:spPr>
        <p:txBody>
          <a:bodyPr lIns="0"/>
          <a:lstStyle>
            <a:lvl1pPr marL="0" indent="0">
              <a:buNone/>
              <a:defRPr sz="2400">
                <a:solidFill>
                  <a:schemeClr val="tx1">
                    <a:lumMod val="50000"/>
                    <a:lumOff val="50000"/>
                  </a:schemeClr>
                </a:solidFill>
                <a:latin typeface="+mj-lt"/>
              </a:defRPr>
            </a:lvl1pPr>
          </a:lstStyle>
          <a:p>
            <a:pPr lvl="0"/>
            <a:r>
              <a:rPr lang="en-US" dirty="0" smtClean="0"/>
              <a:t>Subtitle</a:t>
            </a:r>
          </a:p>
        </p:txBody>
      </p:sp>
    </p:spTree>
    <p:extLst>
      <p:ext uri="{BB962C8B-B14F-4D97-AF65-F5344CB8AC3E}">
        <p14:creationId xmlns:p14="http://schemas.microsoft.com/office/powerpoint/2010/main" val="1793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 Columns">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114301" y="6019801"/>
            <a:ext cx="8915400" cy="390525"/>
          </a:xfrm>
          <a:prstGeom prst="rect">
            <a:avLst/>
          </a:prstGeom>
        </p:spPr>
        <p:txBody>
          <a:bodyPr lIns="0" tIns="0" rIns="0" bIns="0"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Source 1</a:t>
            </a:r>
          </a:p>
          <a:p>
            <a:pPr lvl="0"/>
            <a:r>
              <a:rPr lang="en-US" dirty="0" smtClean="0"/>
              <a:t>Source 2</a:t>
            </a:r>
          </a:p>
          <a:p>
            <a:pPr lvl="0"/>
            <a:r>
              <a:rPr lang="en-US" dirty="0" smtClean="0"/>
              <a:t>Source 3</a:t>
            </a:r>
          </a:p>
        </p:txBody>
      </p:sp>
      <p:sp>
        <p:nvSpPr>
          <p:cNvPr id="11" name="Text Placeholder 2"/>
          <p:cNvSpPr>
            <a:spLocks noGrp="1"/>
          </p:cNvSpPr>
          <p:nvPr>
            <p:ph type="body" sz="quarter" idx="12"/>
          </p:nvPr>
        </p:nvSpPr>
        <p:spPr>
          <a:xfrm>
            <a:off x="114300" y="1600200"/>
            <a:ext cx="4389120" cy="4312920"/>
          </a:xfrm>
          <a:prstGeom prst="rect">
            <a:avLst/>
          </a:prstGeom>
        </p:spPr>
        <p:txBody>
          <a:bodyPr lIns="0"/>
          <a:lstStyle>
            <a:lvl1pPr marL="228600" indent="-228600">
              <a:spcBef>
                <a:spcPts val="0"/>
              </a:spcBef>
              <a:spcAft>
                <a:spcPts val="1200"/>
              </a:spcAft>
              <a:buClr>
                <a:schemeClr val="accent1"/>
              </a:buClr>
              <a:buFont typeface="Wingdings" panose="05000000000000000000" pitchFamily="2" charset="2"/>
              <a:buChar char="§"/>
              <a:defRPr sz="1600">
                <a:solidFill>
                  <a:schemeClr val="tx2"/>
                </a:solidFill>
              </a:defRPr>
            </a:lvl1pPr>
            <a:lvl2pPr>
              <a:defRPr sz="1600"/>
            </a:lvl2pPr>
            <a:lvl3pPr>
              <a:defRPr sz="1400"/>
            </a:lvl3pPr>
            <a:lvl4pPr>
              <a:defRPr sz="1200"/>
            </a:lvl4pPr>
            <a:lvl5pPr>
              <a:defRPr sz="1200"/>
            </a:lvl5pPr>
          </a:lstStyle>
          <a:p>
            <a:pPr lvl="0"/>
            <a:r>
              <a:rPr lang="en-US" dirty="0" smtClean="0"/>
              <a:t>Click to edit Master text styles</a:t>
            </a:r>
          </a:p>
          <a:p>
            <a:pPr lvl="0"/>
            <a:endParaRPr lang="en-US" dirty="0" smtClean="0"/>
          </a:p>
          <a:p>
            <a:pPr lvl="0"/>
            <a:endParaRPr lang="en-US" dirty="0" smtClean="0"/>
          </a:p>
        </p:txBody>
      </p:sp>
      <p:sp>
        <p:nvSpPr>
          <p:cNvPr id="12" name="Text Placeholder 2"/>
          <p:cNvSpPr>
            <a:spLocks noGrp="1"/>
          </p:cNvSpPr>
          <p:nvPr>
            <p:ph type="body" sz="quarter" idx="14"/>
          </p:nvPr>
        </p:nvSpPr>
        <p:spPr>
          <a:xfrm>
            <a:off x="4640580" y="1600200"/>
            <a:ext cx="4389120" cy="4312920"/>
          </a:xfrm>
          <a:prstGeom prst="rect">
            <a:avLst/>
          </a:prstGeom>
        </p:spPr>
        <p:txBody>
          <a:bodyPr/>
          <a:lstStyle>
            <a:lvl1pPr marL="228600" indent="-228600">
              <a:spcBef>
                <a:spcPts val="0"/>
              </a:spcBef>
              <a:spcAft>
                <a:spcPts val="1200"/>
              </a:spcAft>
              <a:buClr>
                <a:schemeClr val="accent1"/>
              </a:buClr>
              <a:buFont typeface="Wingdings" panose="05000000000000000000" pitchFamily="2" charset="2"/>
              <a:buChar char="§"/>
              <a:defRPr sz="1600">
                <a:solidFill>
                  <a:schemeClr val="tx2"/>
                </a:solidFill>
              </a:defRPr>
            </a:lvl1pPr>
            <a:lvl2pPr>
              <a:defRPr sz="1600"/>
            </a:lvl2pPr>
            <a:lvl3pPr>
              <a:defRPr sz="1400"/>
            </a:lvl3pPr>
            <a:lvl4pPr>
              <a:defRPr sz="1200"/>
            </a:lvl4pPr>
            <a:lvl5pPr>
              <a:defRPr sz="1200"/>
            </a:lvl5pPr>
          </a:lstStyle>
          <a:p>
            <a:pPr lvl="0"/>
            <a:r>
              <a:rPr lang="en-US" dirty="0" smtClean="0"/>
              <a:t>Click to edit Master text styles</a:t>
            </a:r>
          </a:p>
          <a:p>
            <a:pPr lvl="0"/>
            <a:endParaRPr lang="en-US" dirty="0" smtClean="0"/>
          </a:p>
        </p:txBody>
      </p:sp>
      <p:sp>
        <p:nvSpPr>
          <p:cNvPr id="7" name="Title 6"/>
          <p:cNvSpPr>
            <a:spLocks noGrp="1"/>
          </p:cNvSpPr>
          <p:nvPr>
            <p:ph type="title" hasCustomPrompt="1"/>
          </p:nvPr>
        </p:nvSpPr>
        <p:spPr>
          <a:xfrm>
            <a:off x="114300" y="423032"/>
            <a:ext cx="8921579" cy="497476"/>
          </a:xfrm>
          <a:prstGeom prst="rect">
            <a:avLst/>
          </a:prstGeom>
        </p:spPr>
        <p:txBody>
          <a:bodyPr lIns="0" anchor="t"/>
          <a:lstStyle>
            <a:lvl1pPr>
              <a:defRPr sz="3200" b="0">
                <a:solidFill>
                  <a:schemeClr val="tx1"/>
                </a:solidFill>
              </a:defRPr>
            </a:lvl1pPr>
          </a:lstStyle>
          <a:p>
            <a:r>
              <a:rPr lang="en-US" dirty="0" smtClean="0"/>
              <a:t>Main Title</a:t>
            </a:r>
            <a:endParaRPr lang="en-US" dirty="0"/>
          </a:p>
        </p:txBody>
      </p:sp>
      <p:sp>
        <p:nvSpPr>
          <p:cNvPr id="8" name="Text Placeholder 12"/>
          <p:cNvSpPr>
            <a:spLocks noGrp="1"/>
          </p:cNvSpPr>
          <p:nvPr>
            <p:ph type="body" sz="quarter" idx="10" hasCustomPrompt="1"/>
          </p:nvPr>
        </p:nvSpPr>
        <p:spPr>
          <a:xfrm>
            <a:off x="114301" y="1069984"/>
            <a:ext cx="8915399" cy="409575"/>
          </a:xfrm>
          <a:prstGeom prst="rect">
            <a:avLst/>
          </a:prstGeom>
        </p:spPr>
        <p:txBody>
          <a:bodyPr lIns="0"/>
          <a:lstStyle>
            <a:lvl1pPr marL="0" indent="0">
              <a:buNone/>
              <a:defRPr sz="2400">
                <a:solidFill>
                  <a:schemeClr val="tx1">
                    <a:lumMod val="50000"/>
                    <a:lumOff val="50000"/>
                  </a:schemeClr>
                </a:solidFill>
                <a:latin typeface="+mj-lt"/>
              </a:defRPr>
            </a:lvl1pPr>
          </a:lstStyle>
          <a:p>
            <a:pPr lvl="0"/>
            <a:r>
              <a:rPr lang="en-US" dirty="0" smtClean="0"/>
              <a:t>Subtitle</a:t>
            </a:r>
          </a:p>
        </p:txBody>
      </p:sp>
    </p:spTree>
    <p:extLst>
      <p:ext uri="{BB962C8B-B14F-4D97-AF65-F5344CB8AC3E}">
        <p14:creationId xmlns:p14="http://schemas.microsoft.com/office/powerpoint/2010/main" val="15249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lumns &amp; Charts">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114301" y="6019801"/>
            <a:ext cx="8915400" cy="390525"/>
          </a:xfrm>
          <a:prstGeom prst="rect">
            <a:avLst/>
          </a:prstGeom>
        </p:spPr>
        <p:txBody>
          <a:bodyPr lIns="0" tIns="0" rIns="0" bIns="0"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Source 1</a:t>
            </a:r>
          </a:p>
          <a:p>
            <a:pPr lvl="0"/>
            <a:r>
              <a:rPr lang="en-US" dirty="0" smtClean="0"/>
              <a:t>Source 2</a:t>
            </a:r>
          </a:p>
          <a:p>
            <a:pPr lvl="0"/>
            <a:r>
              <a:rPr lang="en-US" dirty="0" smtClean="0"/>
              <a:t>Source 3</a:t>
            </a:r>
          </a:p>
        </p:txBody>
      </p:sp>
      <p:sp>
        <p:nvSpPr>
          <p:cNvPr id="6" name="Text Placeholder 2"/>
          <p:cNvSpPr>
            <a:spLocks noGrp="1"/>
          </p:cNvSpPr>
          <p:nvPr>
            <p:ph type="body" sz="quarter" idx="12"/>
          </p:nvPr>
        </p:nvSpPr>
        <p:spPr>
          <a:xfrm>
            <a:off x="114300" y="1600200"/>
            <a:ext cx="4389120" cy="1855694"/>
          </a:xfrm>
          <a:prstGeom prst="rect">
            <a:avLst/>
          </a:prstGeom>
        </p:spPr>
        <p:txBody>
          <a:bodyPr lIns="0"/>
          <a:lstStyle>
            <a:lvl1pPr marL="228600" indent="-228600">
              <a:spcBef>
                <a:spcPts val="0"/>
              </a:spcBef>
              <a:spcAft>
                <a:spcPts val="1200"/>
              </a:spcAft>
              <a:buClr>
                <a:schemeClr val="accent1"/>
              </a:buClr>
              <a:buFont typeface="Wingdings" panose="05000000000000000000" pitchFamily="2" charset="2"/>
              <a:buChar char="§"/>
              <a:defRPr sz="1600">
                <a:solidFill>
                  <a:schemeClr val="tx2"/>
                </a:solidFill>
              </a:defRPr>
            </a:lvl1pPr>
            <a:lvl2pPr>
              <a:defRPr sz="1600"/>
            </a:lvl2pPr>
            <a:lvl3pPr>
              <a:defRPr sz="1400"/>
            </a:lvl3pPr>
            <a:lvl4pPr>
              <a:defRPr sz="1200"/>
            </a:lvl4pPr>
            <a:lvl5pPr>
              <a:defRPr sz="1200"/>
            </a:lvl5pPr>
          </a:lstStyle>
          <a:p>
            <a:pPr lvl="0"/>
            <a:r>
              <a:rPr lang="en-US" dirty="0" smtClean="0"/>
              <a:t>Click to edit Master text styles</a:t>
            </a:r>
          </a:p>
          <a:p>
            <a:pPr lvl="0"/>
            <a:endParaRPr lang="en-US" dirty="0" smtClean="0"/>
          </a:p>
        </p:txBody>
      </p:sp>
      <p:sp>
        <p:nvSpPr>
          <p:cNvPr id="11" name="Text Placeholder 2"/>
          <p:cNvSpPr>
            <a:spLocks noGrp="1"/>
          </p:cNvSpPr>
          <p:nvPr>
            <p:ph type="body" sz="quarter" idx="14"/>
          </p:nvPr>
        </p:nvSpPr>
        <p:spPr>
          <a:xfrm>
            <a:off x="4638741" y="1600200"/>
            <a:ext cx="4389120" cy="1855694"/>
          </a:xfrm>
          <a:prstGeom prst="rect">
            <a:avLst/>
          </a:prstGeom>
        </p:spPr>
        <p:txBody>
          <a:bodyPr/>
          <a:lstStyle>
            <a:lvl1pPr marL="228600" indent="-228600">
              <a:spcBef>
                <a:spcPts val="0"/>
              </a:spcBef>
              <a:spcAft>
                <a:spcPts val="1200"/>
              </a:spcAft>
              <a:buClr>
                <a:schemeClr val="accent1"/>
              </a:buClr>
              <a:buFont typeface="Wingdings" panose="05000000000000000000" pitchFamily="2" charset="2"/>
              <a:buChar char="§"/>
              <a:defRPr sz="1600">
                <a:solidFill>
                  <a:schemeClr val="tx2"/>
                </a:solidFill>
              </a:defRPr>
            </a:lvl1pPr>
            <a:lvl2pPr>
              <a:defRPr sz="1600"/>
            </a:lvl2pPr>
            <a:lvl3pPr>
              <a:defRPr sz="1400"/>
            </a:lvl3pPr>
            <a:lvl4pPr>
              <a:defRPr sz="1200"/>
            </a:lvl4pPr>
            <a:lvl5pPr>
              <a:defRPr sz="1200"/>
            </a:lvl5pPr>
          </a:lstStyle>
          <a:p>
            <a:pPr lvl="0"/>
            <a:r>
              <a:rPr lang="en-US" dirty="0" smtClean="0"/>
              <a:t>Click to edit Master text styles</a:t>
            </a:r>
          </a:p>
          <a:p>
            <a:pPr lvl="0"/>
            <a:endParaRPr lang="en-US" dirty="0" smtClean="0"/>
          </a:p>
        </p:txBody>
      </p:sp>
      <p:sp>
        <p:nvSpPr>
          <p:cNvPr id="12" name="Chart Placeholder 3"/>
          <p:cNvSpPr>
            <a:spLocks noGrp="1"/>
          </p:cNvSpPr>
          <p:nvPr>
            <p:ph type="chart" sz="quarter" idx="15"/>
          </p:nvPr>
        </p:nvSpPr>
        <p:spPr>
          <a:xfrm>
            <a:off x="114300" y="3576919"/>
            <a:ext cx="4389120" cy="2347632"/>
          </a:xfrm>
          <a:prstGeom prst="rect">
            <a:avLst/>
          </a:prstGeom>
        </p:spPr>
        <p:txBody>
          <a:bodyPr lIns="0" anchor="ctr"/>
          <a:lstStyle>
            <a:lvl1pPr marL="0" indent="0" algn="ctr">
              <a:buNone/>
              <a:defRPr>
                <a:solidFill>
                  <a:schemeClr val="tx1">
                    <a:lumMod val="50000"/>
                    <a:lumOff val="50000"/>
                  </a:schemeClr>
                </a:solidFill>
              </a:defRPr>
            </a:lvl1pPr>
          </a:lstStyle>
          <a:p>
            <a:endParaRPr lang="en-US" dirty="0"/>
          </a:p>
        </p:txBody>
      </p:sp>
      <p:sp>
        <p:nvSpPr>
          <p:cNvPr id="13" name="Chart Placeholder 3"/>
          <p:cNvSpPr>
            <a:spLocks noGrp="1"/>
          </p:cNvSpPr>
          <p:nvPr>
            <p:ph type="chart" sz="quarter" idx="16"/>
          </p:nvPr>
        </p:nvSpPr>
        <p:spPr>
          <a:xfrm>
            <a:off x="4640580" y="3576919"/>
            <a:ext cx="4389120" cy="2347632"/>
          </a:xfrm>
          <a:prstGeom prst="rect">
            <a:avLst/>
          </a:prstGeom>
        </p:spPr>
        <p:txBody>
          <a:bodyPr anchor="ctr"/>
          <a:lstStyle>
            <a:lvl1pPr marL="0" indent="0" algn="ctr">
              <a:buNone/>
              <a:defRPr>
                <a:solidFill>
                  <a:schemeClr val="tx1">
                    <a:lumMod val="50000"/>
                    <a:lumOff val="50000"/>
                  </a:schemeClr>
                </a:solidFill>
              </a:defRPr>
            </a:lvl1pPr>
          </a:lstStyle>
          <a:p>
            <a:endParaRPr lang="en-US" dirty="0"/>
          </a:p>
        </p:txBody>
      </p:sp>
      <p:sp>
        <p:nvSpPr>
          <p:cNvPr id="15" name="Title 6"/>
          <p:cNvSpPr>
            <a:spLocks noGrp="1"/>
          </p:cNvSpPr>
          <p:nvPr>
            <p:ph type="title" hasCustomPrompt="1"/>
          </p:nvPr>
        </p:nvSpPr>
        <p:spPr>
          <a:xfrm>
            <a:off x="114300" y="423032"/>
            <a:ext cx="8921579" cy="497476"/>
          </a:xfrm>
          <a:prstGeom prst="rect">
            <a:avLst/>
          </a:prstGeom>
        </p:spPr>
        <p:txBody>
          <a:bodyPr lIns="0" anchor="t"/>
          <a:lstStyle>
            <a:lvl1pPr>
              <a:defRPr sz="3200" b="0">
                <a:solidFill>
                  <a:schemeClr val="tx1"/>
                </a:solidFill>
              </a:defRPr>
            </a:lvl1pPr>
          </a:lstStyle>
          <a:p>
            <a:r>
              <a:rPr lang="en-US" dirty="0" smtClean="0"/>
              <a:t>Main Title</a:t>
            </a:r>
            <a:endParaRPr lang="en-US" dirty="0"/>
          </a:p>
        </p:txBody>
      </p:sp>
      <p:sp>
        <p:nvSpPr>
          <p:cNvPr id="16" name="Text Placeholder 12"/>
          <p:cNvSpPr>
            <a:spLocks noGrp="1"/>
          </p:cNvSpPr>
          <p:nvPr>
            <p:ph type="body" sz="quarter" idx="10" hasCustomPrompt="1"/>
          </p:nvPr>
        </p:nvSpPr>
        <p:spPr>
          <a:xfrm>
            <a:off x="114301" y="1069984"/>
            <a:ext cx="8915399" cy="409575"/>
          </a:xfrm>
          <a:prstGeom prst="rect">
            <a:avLst/>
          </a:prstGeom>
        </p:spPr>
        <p:txBody>
          <a:bodyPr lIns="0"/>
          <a:lstStyle>
            <a:lvl1pPr marL="0" indent="0">
              <a:buNone/>
              <a:defRPr sz="2400">
                <a:solidFill>
                  <a:schemeClr val="tx1">
                    <a:lumMod val="50000"/>
                    <a:lumOff val="50000"/>
                  </a:schemeClr>
                </a:solidFill>
                <a:latin typeface="+mj-lt"/>
              </a:defRPr>
            </a:lvl1pPr>
          </a:lstStyle>
          <a:p>
            <a:pPr lvl="0"/>
            <a:r>
              <a:rPr lang="en-US" dirty="0" smtClean="0"/>
              <a:t>Subtitle</a:t>
            </a:r>
          </a:p>
        </p:txBody>
      </p:sp>
    </p:spTree>
    <p:extLst>
      <p:ext uri="{BB962C8B-B14F-4D97-AF65-F5344CB8AC3E}">
        <p14:creationId xmlns:p14="http://schemas.microsoft.com/office/powerpoint/2010/main" val="189608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P spid="12" grpId="0"/>
      <p:bldP spid="1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Charts &amp; Callout Statement">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114301" y="6019801"/>
            <a:ext cx="8915400" cy="390525"/>
          </a:xfrm>
          <a:prstGeom prst="rect">
            <a:avLst/>
          </a:prstGeom>
        </p:spPr>
        <p:txBody>
          <a:bodyPr lIns="0" tIns="0" rIns="0" bIns="0"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Source 1</a:t>
            </a:r>
          </a:p>
          <a:p>
            <a:pPr lvl="0"/>
            <a:r>
              <a:rPr lang="en-US" dirty="0" smtClean="0"/>
              <a:t>Source 2</a:t>
            </a:r>
          </a:p>
          <a:p>
            <a:pPr lvl="0"/>
            <a:r>
              <a:rPr lang="en-US" dirty="0" smtClean="0"/>
              <a:t>Source 3</a:t>
            </a:r>
          </a:p>
        </p:txBody>
      </p:sp>
      <p:sp>
        <p:nvSpPr>
          <p:cNvPr id="6" name="Text Placeholder 2"/>
          <p:cNvSpPr>
            <a:spLocks noGrp="1"/>
          </p:cNvSpPr>
          <p:nvPr>
            <p:ph type="body" sz="quarter" idx="12"/>
          </p:nvPr>
        </p:nvSpPr>
        <p:spPr>
          <a:xfrm>
            <a:off x="0" y="1600201"/>
            <a:ext cx="9144000" cy="1152525"/>
          </a:xfrm>
          <a:prstGeom prst="rect">
            <a:avLst/>
          </a:prstGeom>
          <a:solidFill>
            <a:schemeClr val="accent1"/>
          </a:solidFill>
        </p:spPr>
        <p:txBody>
          <a:bodyPr anchor="ctr"/>
          <a:lstStyle>
            <a:lvl1pPr marL="0" indent="0" algn="ctr">
              <a:spcBef>
                <a:spcPts val="0"/>
              </a:spcBef>
              <a:spcAft>
                <a:spcPts val="1200"/>
              </a:spcAft>
              <a:buClr>
                <a:schemeClr val="accent1"/>
              </a:buClr>
              <a:buFont typeface="Wingdings" panose="05000000000000000000" pitchFamily="2" charset="2"/>
              <a:buNone/>
              <a:defRPr sz="1600" b="1">
                <a:solidFill>
                  <a:schemeClr val="bg1"/>
                </a:solidFill>
                <a:latin typeface="+mj-lt"/>
              </a:defRPr>
            </a:lvl1pPr>
            <a:lvl2pPr>
              <a:defRPr sz="1600"/>
            </a:lvl2pPr>
            <a:lvl3pPr>
              <a:defRPr sz="1400"/>
            </a:lvl3pPr>
            <a:lvl4pPr>
              <a:defRPr sz="1200"/>
            </a:lvl4pPr>
            <a:lvl5pPr>
              <a:defRPr sz="1200"/>
            </a:lvl5pPr>
          </a:lstStyle>
          <a:p>
            <a:pPr lvl="0"/>
            <a:endParaRPr lang="en-US" dirty="0" smtClean="0"/>
          </a:p>
        </p:txBody>
      </p:sp>
      <p:sp>
        <p:nvSpPr>
          <p:cNvPr id="11" name="Chart Placeholder 3"/>
          <p:cNvSpPr>
            <a:spLocks noGrp="1"/>
          </p:cNvSpPr>
          <p:nvPr>
            <p:ph type="chart" sz="quarter" idx="15"/>
          </p:nvPr>
        </p:nvSpPr>
        <p:spPr>
          <a:xfrm>
            <a:off x="114300" y="2916196"/>
            <a:ext cx="4389120" cy="3008355"/>
          </a:xfrm>
          <a:prstGeom prst="rect">
            <a:avLst/>
          </a:prstGeom>
        </p:spPr>
        <p:txBody>
          <a:bodyPr lIns="0" anchor="ctr"/>
          <a:lstStyle>
            <a:lvl1pPr marL="0" indent="0" algn="ctr">
              <a:buNone/>
              <a:defRPr>
                <a:solidFill>
                  <a:schemeClr val="tx1">
                    <a:lumMod val="50000"/>
                    <a:lumOff val="50000"/>
                  </a:schemeClr>
                </a:solidFill>
              </a:defRPr>
            </a:lvl1pPr>
          </a:lstStyle>
          <a:p>
            <a:endParaRPr lang="en-US" dirty="0"/>
          </a:p>
        </p:txBody>
      </p:sp>
      <p:sp>
        <p:nvSpPr>
          <p:cNvPr id="12" name="Chart Placeholder 3"/>
          <p:cNvSpPr>
            <a:spLocks noGrp="1"/>
          </p:cNvSpPr>
          <p:nvPr>
            <p:ph type="chart" sz="quarter" idx="16"/>
          </p:nvPr>
        </p:nvSpPr>
        <p:spPr>
          <a:xfrm>
            <a:off x="4640580" y="2916196"/>
            <a:ext cx="4389120" cy="3008355"/>
          </a:xfrm>
          <a:prstGeom prst="rect">
            <a:avLst/>
          </a:prstGeom>
        </p:spPr>
        <p:txBody>
          <a:bodyPr anchor="ctr"/>
          <a:lstStyle>
            <a:lvl1pPr marL="0" indent="0" algn="ctr">
              <a:buNone/>
              <a:defRPr>
                <a:solidFill>
                  <a:schemeClr val="tx1">
                    <a:lumMod val="50000"/>
                    <a:lumOff val="50000"/>
                  </a:schemeClr>
                </a:solidFill>
              </a:defRPr>
            </a:lvl1pPr>
          </a:lstStyle>
          <a:p>
            <a:endParaRPr lang="en-US" dirty="0"/>
          </a:p>
        </p:txBody>
      </p:sp>
      <p:sp>
        <p:nvSpPr>
          <p:cNvPr id="8" name="Title 6"/>
          <p:cNvSpPr>
            <a:spLocks noGrp="1"/>
          </p:cNvSpPr>
          <p:nvPr>
            <p:ph type="title" hasCustomPrompt="1"/>
          </p:nvPr>
        </p:nvSpPr>
        <p:spPr>
          <a:xfrm>
            <a:off x="114300" y="423032"/>
            <a:ext cx="8921579" cy="497476"/>
          </a:xfrm>
          <a:prstGeom prst="rect">
            <a:avLst/>
          </a:prstGeom>
        </p:spPr>
        <p:txBody>
          <a:bodyPr lIns="0" anchor="t"/>
          <a:lstStyle>
            <a:lvl1pPr>
              <a:defRPr sz="3200" b="0">
                <a:solidFill>
                  <a:schemeClr val="tx1"/>
                </a:solidFill>
              </a:defRPr>
            </a:lvl1pPr>
          </a:lstStyle>
          <a:p>
            <a:r>
              <a:rPr lang="en-US" dirty="0" smtClean="0"/>
              <a:t>Main Title</a:t>
            </a:r>
            <a:endParaRPr lang="en-US" dirty="0"/>
          </a:p>
        </p:txBody>
      </p:sp>
      <p:sp>
        <p:nvSpPr>
          <p:cNvPr id="9" name="Text Placeholder 12"/>
          <p:cNvSpPr>
            <a:spLocks noGrp="1"/>
          </p:cNvSpPr>
          <p:nvPr>
            <p:ph type="body" sz="quarter" idx="10" hasCustomPrompt="1"/>
          </p:nvPr>
        </p:nvSpPr>
        <p:spPr>
          <a:xfrm>
            <a:off x="114301" y="1069984"/>
            <a:ext cx="8915399" cy="409575"/>
          </a:xfrm>
          <a:prstGeom prst="rect">
            <a:avLst/>
          </a:prstGeom>
        </p:spPr>
        <p:txBody>
          <a:bodyPr lIns="0"/>
          <a:lstStyle>
            <a:lvl1pPr marL="0" indent="0">
              <a:buNone/>
              <a:defRPr sz="2400">
                <a:solidFill>
                  <a:schemeClr val="tx1">
                    <a:lumMod val="50000"/>
                    <a:lumOff val="50000"/>
                  </a:schemeClr>
                </a:solidFill>
                <a:latin typeface="+mj-lt"/>
              </a:defRPr>
            </a:lvl1pPr>
          </a:lstStyle>
          <a:p>
            <a:pPr lvl="0"/>
            <a:r>
              <a:rPr lang="en-US" dirty="0" smtClean="0"/>
              <a:t>Subtitle</a:t>
            </a:r>
          </a:p>
        </p:txBody>
      </p:sp>
    </p:spTree>
    <p:extLst>
      <p:ext uri="{BB962C8B-B14F-4D97-AF65-F5344CB8AC3E}">
        <p14:creationId xmlns:p14="http://schemas.microsoft.com/office/powerpoint/2010/main" val="186666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5" name="Rectangle 24"/>
          <p:cNvSpPr/>
          <p:nvPr userDrawn="1"/>
        </p:nvSpPr>
        <p:spPr>
          <a:xfrm>
            <a:off x="0" y="5272088"/>
            <a:ext cx="9144000" cy="1585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1"/>
          <p:cNvSpPr>
            <a:spLocks noGrp="1"/>
          </p:cNvSpPr>
          <p:nvPr>
            <p:ph type="body" sz="quarter" idx="12" hasCustomPrompt="1"/>
          </p:nvPr>
        </p:nvSpPr>
        <p:spPr>
          <a:xfrm>
            <a:off x="357125" y="3262888"/>
            <a:ext cx="8449922" cy="485775"/>
          </a:xfrm>
          <a:prstGeom prst="rect">
            <a:avLst/>
          </a:prstGeom>
        </p:spPr>
        <p:txBody>
          <a:bodyPr/>
          <a:lstStyle>
            <a:lvl1pPr marL="0" indent="0" algn="ctr">
              <a:buNone/>
              <a:defRPr sz="2400" baseline="0">
                <a:solidFill>
                  <a:schemeClr val="tx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smtClean="0"/>
              <a:t>Name</a:t>
            </a:r>
          </a:p>
        </p:txBody>
      </p:sp>
      <p:sp>
        <p:nvSpPr>
          <p:cNvPr id="19" name="Rectangle 18"/>
          <p:cNvSpPr/>
          <p:nvPr userDrawn="1"/>
        </p:nvSpPr>
        <p:spPr>
          <a:xfrm>
            <a:off x="1" y="5182050"/>
            <a:ext cx="9151799" cy="5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1" name="Rectangle 20"/>
          <p:cNvSpPr/>
          <p:nvPr userDrawn="1"/>
        </p:nvSpPr>
        <p:spPr>
          <a:xfrm>
            <a:off x="4374157" y="3111340"/>
            <a:ext cx="415858" cy="52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21"/>
          <p:cNvSpPr>
            <a:spLocks noGrp="1"/>
          </p:cNvSpPr>
          <p:nvPr>
            <p:ph type="body" sz="quarter" idx="15" hasCustomPrompt="1"/>
          </p:nvPr>
        </p:nvSpPr>
        <p:spPr>
          <a:xfrm>
            <a:off x="357124" y="3751464"/>
            <a:ext cx="8449922" cy="485775"/>
          </a:xfrm>
          <a:prstGeom prst="rect">
            <a:avLst/>
          </a:prstGeom>
        </p:spPr>
        <p:txBody>
          <a:bodyPr/>
          <a:lstStyle>
            <a:lvl1pPr marL="0" indent="0" algn="ctr">
              <a:buNone/>
              <a:defRPr sz="1800" baseline="0">
                <a:solidFill>
                  <a:schemeClr val="tx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smtClean="0"/>
              <a:t>Title</a:t>
            </a:r>
          </a:p>
          <a:p>
            <a:pPr lvl="0"/>
            <a:r>
              <a:rPr lang="en-US" dirty="0" smtClean="0"/>
              <a:t>Email address</a:t>
            </a:r>
          </a:p>
          <a:p>
            <a:pPr lvl="0"/>
            <a:r>
              <a:rPr lang="en-US" dirty="0" smtClean="0"/>
              <a:t>Phone number</a:t>
            </a:r>
          </a:p>
        </p:txBody>
      </p:sp>
      <p:sp>
        <p:nvSpPr>
          <p:cNvPr id="3" name="Rectangle 2"/>
          <p:cNvSpPr/>
          <p:nvPr userDrawn="1"/>
        </p:nvSpPr>
        <p:spPr>
          <a:xfrm>
            <a:off x="352986" y="1980311"/>
            <a:ext cx="8441391" cy="923330"/>
          </a:xfrm>
          <a:prstGeom prst="rect">
            <a:avLst/>
          </a:prstGeom>
        </p:spPr>
        <p:txBody>
          <a:bodyPr wrap="square">
            <a:spAutoFit/>
          </a:bodyPr>
          <a:lstStyle/>
          <a:p>
            <a:pPr algn="ctr"/>
            <a:r>
              <a:rPr lang="en-US" sz="5400" dirty="0" smtClean="0">
                <a:latin typeface="+mj-lt"/>
              </a:rPr>
              <a:t>Questions &amp; Comments:</a:t>
            </a:r>
            <a:endParaRPr lang="en-US" sz="5400" dirty="0">
              <a:latin typeface="+mj-lt"/>
            </a:endParaRPr>
          </a:p>
        </p:txBody>
      </p:sp>
      <p:pic>
        <p:nvPicPr>
          <p:cNvPr id="10" name="Picture 9"/>
          <p:cNvPicPr>
            <a:picLocks noChangeAspect="1"/>
          </p:cNvPicPr>
          <p:nvPr userDrawn="1"/>
        </p:nvPicPr>
        <p:blipFill>
          <a:blip r:embed="rId2"/>
          <a:srcRect/>
          <a:stretch>
            <a:fillRect/>
          </a:stretch>
        </p:blipFill>
        <p:spPr>
          <a:xfrm>
            <a:off x="165113" y="152399"/>
            <a:ext cx="2530849" cy="1027766"/>
          </a:xfrm>
          <a:prstGeom prst="rect">
            <a:avLst/>
          </a:prstGeom>
          <a:effectLst/>
        </p:spPr>
      </p:pic>
      <p:sp>
        <p:nvSpPr>
          <p:cNvPr id="11" name="TextBox 10"/>
          <p:cNvSpPr txBox="1"/>
          <p:nvPr userDrawn="1"/>
        </p:nvSpPr>
        <p:spPr>
          <a:xfrm>
            <a:off x="152400" y="1281932"/>
            <a:ext cx="3594100"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Guiding</a:t>
            </a:r>
            <a:r>
              <a:rPr lang="en-US" sz="900" b="0" i="0" dirty="0" smtClean="0">
                <a:solidFill>
                  <a:srgbClr val="0C1F3A"/>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Media</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 Inspiring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Innovation</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 Leading </a:t>
            </a:r>
            <a:r>
              <a:rPr lang="en-US" sz="900" b="1" i="0" dirty="0" smtClean="0">
                <a:solidFill>
                  <a:srgbClr val="0C1F3A"/>
                </a:solidFill>
                <a:latin typeface="Open Sans "/>
                <a:ea typeface="Open Sans Extrabold" panose="020B0906030804020204" pitchFamily="34" charset="0"/>
                <a:cs typeface="Open Sans Extrabold" panose="020B0906030804020204" pitchFamily="34" charset="0"/>
              </a:rPr>
              <a:t>Local</a:t>
            </a:r>
            <a:r>
              <a:rPr lang="en-US" sz="900" b="0" i="0" dirty="0" smtClean="0">
                <a:solidFill>
                  <a:srgbClr val="0C1F3A"/>
                </a:solidFill>
                <a:latin typeface="Open Sans "/>
                <a:ea typeface="Open Sans Extrabold" panose="020B0906030804020204" pitchFamily="34" charset="0"/>
                <a:cs typeface="Open Sans Extrabold" panose="020B0906030804020204" pitchFamily="34" charset="0"/>
              </a:rPr>
              <a:t>.</a:t>
            </a:r>
          </a:p>
        </p:txBody>
      </p:sp>
    </p:spTree>
    <p:extLst>
      <p:ext uri="{BB962C8B-B14F-4D97-AF65-F5344CB8AC3E}">
        <p14:creationId xmlns:p14="http://schemas.microsoft.com/office/powerpoint/2010/main" val="1442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Vertical)">
                                      <p:cBhvr>
                                        <p:cTn id="19" dur="500"/>
                                        <p:tgtEl>
                                          <p:spTgt spid="2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fade">
                                      <p:cBhvr>
                                        <p:cTn id="31"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1" grpId="0" animBg="1"/>
      <p:bldP spid="2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mod="1">
    <p:ext uri="{DCECCB84-F9BA-43D5-87BE-67443E8EF086}">
      <p15:sldGuideLst xmlns="" xmlns:p15="http://schemas.microsoft.com/office/powerpoint/2012/main">
        <p15:guide id="1" orient="horz" pos="1005">
          <p15:clr>
            <a:srgbClr val="FBAE40"/>
          </p15:clr>
        </p15:guide>
        <p15:guide id="2" orient="horz" pos="33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76200"/>
            <a:ext cx="8371681" cy="1143000"/>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447800"/>
            <a:ext cx="4038600" cy="4678363"/>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hasCustomPrompt="1"/>
          </p:nvPr>
        </p:nvSpPr>
        <p:spPr>
          <a:xfrm>
            <a:off x="4648200" y="1447800"/>
            <a:ext cx="4038600" cy="4678363"/>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132176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321277"/>
            <a:ext cx="9144000" cy="676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97551"/>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rot="5400000">
            <a:off x="4414838" y="-4414836"/>
            <a:ext cx="314325" cy="9144002"/>
            <a:chOff x="-1" y="0"/>
            <a:chExt cx="314325" cy="6858000"/>
          </a:xfrm>
          <a:solidFill>
            <a:schemeClr val="accent1"/>
          </a:solidFill>
        </p:grpSpPr>
        <p:sp>
          <p:nvSpPr>
            <p:cNvPr id="11" name="Rectangle 10"/>
            <p:cNvSpPr/>
            <p:nvPr userDrawn="1"/>
          </p:nvSpPr>
          <p:spPr>
            <a:xfrm>
              <a:off x="-1" y="0"/>
              <a:ext cx="31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12" name="Text Placeholder 15"/>
            <p:cNvSpPr txBox="1">
              <a:spLocks/>
            </p:cNvSpPr>
            <p:nvPr userDrawn="1"/>
          </p:nvSpPr>
          <p:spPr>
            <a:xfrm rot="16200000">
              <a:off x="-3190871" y="3276599"/>
              <a:ext cx="6686546" cy="304804"/>
            </a:xfrm>
            <a:prstGeom prst="rect">
              <a:avLst/>
            </a:prstGeom>
            <a:grp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smtClean="0">
                <a:solidFill>
                  <a:schemeClr val="bg1"/>
                </a:solidFill>
              </a:endParaRPr>
            </a:p>
          </p:txBody>
        </p:sp>
      </p:grpSp>
      <p:sp>
        <p:nvSpPr>
          <p:cNvPr id="15" name="Rectangle 14"/>
          <p:cNvSpPr/>
          <p:nvPr userDrawn="1"/>
        </p:nvSpPr>
        <p:spPr>
          <a:xfrm>
            <a:off x="8820083" y="6587770"/>
            <a:ext cx="251463" cy="1178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35C7F5C6-ECB8-4768-9D1C-8F3F67EF9799}" type="slidenum">
              <a:rPr lang="en-US" sz="1100" b="1" smtClean="0">
                <a:solidFill>
                  <a:schemeClr val="accent1"/>
                </a:solidFill>
                <a:latin typeface="+mj-lt"/>
              </a:rPr>
              <a:t>‹#›</a:t>
            </a:fld>
            <a:endParaRPr lang="en-US" sz="800" b="1" dirty="0">
              <a:solidFill>
                <a:schemeClr val="accent1"/>
              </a:solidFill>
              <a:latin typeface="+mj-lt"/>
            </a:endParaRPr>
          </a:p>
        </p:txBody>
      </p:sp>
      <p:sp>
        <p:nvSpPr>
          <p:cNvPr id="16" name="Text Box 26"/>
          <p:cNvSpPr txBox="1">
            <a:spLocks noChangeArrowheads="1"/>
          </p:cNvSpPr>
          <p:nvPr userDrawn="1"/>
        </p:nvSpPr>
        <p:spPr>
          <a:xfrm>
            <a:off x="6342744" y="6548847"/>
            <a:ext cx="2532860" cy="200055"/>
          </a:xfrm>
          <a:prstGeom prst="rect">
            <a:avLst/>
          </a:prstGeom>
          <a:noFill/>
          <a:ln w="9525">
            <a:noFill/>
            <a:miter lim="800000"/>
          </a:ln>
          <a:effectLst/>
        </p:spPr>
        <p:txBody>
          <a:bodyPr wrap="square">
            <a:spAutoFit/>
          </a:bodyPr>
          <a:lstStyle/>
          <a:p>
            <a:pPr algn="r">
              <a:defRPr/>
            </a:pPr>
            <a:r>
              <a:rPr lang="en-US" sz="700" dirty="0" smtClean="0">
                <a:solidFill>
                  <a:schemeClr val="tx2"/>
                </a:solidFill>
                <a:latin typeface="+mj-lt"/>
                <a:ea typeface="Segoe UI" panose="020B0502040204020203" pitchFamily="34" charset="0"/>
                <a:cs typeface="Segoe UI" panose="020B0502040204020203" pitchFamily="34" charset="0"/>
              </a:rPr>
              <a:t>© 2015 BIA/Kelsey. All Rights Reserved.    |</a:t>
            </a:r>
            <a:endParaRPr lang="en-US" sz="700" dirty="0">
              <a:solidFill>
                <a:schemeClr val="tx2"/>
              </a:solidFill>
              <a:latin typeface="+mj-lt"/>
              <a:ea typeface="Segoe UI" panose="020B0502040204020203" pitchFamily="34" charset="0"/>
              <a:cs typeface="Segoe UI" panose="020B0502040204020203" pitchFamily="34" charset="0"/>
            </a:endParaRPr>
          </a:p>
        </p:txBody>
      </p:sp>
      <p:pic>
        <p:nvPicPr>
          <p:cNvPr id="13" name="Picture 12"/>
          <p:cNvPicPr>
            <a:picLocks noChangeAspect="1"/>
          </p:cNvPicPr>
          <p:nvPr userDrawn="1"/>
        </p:nvPicPr>
        <p:blipFill>
          <a:blip r:embed="rId18"/>
          <a:srcRect/>
          <a:stretch>
            <a:fillRect/>
          </a:stretch>
        </p:blipFill>
        <p:spPr>
          <a:xfrm>
            <a:off x="90489" y="6449715"/>
            <a:ext cx="770844" cy="313035"/>
          </a:xfrm>
          <a:prstGeom prst="rect">
            <a:avLst/>
          </a:prstGeom>
          <a:effectLst/>
        </p:spPr>
      </p:pic>
    </p:spTree>
    <p:extLst>
      <p:ext uri="{BB962C8B-B14F-4D97-AF65-F5344CB8AC3E}">
        <p14:creationId xmlns:p14="http://schemas.microsoft.com/office/powerpoint/2010/main" val="192243591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0" r:id="rId3"/>
    <p:sldLayoutId id="2147483655" r:id="rId4"/>
    <p:sldLayoutId id="2147483651" r:id="rId5"/>
    <p:sldLayoutId id="2147483652" r:id="rId6"/>
    <p:sldLayoutId id="2147483653" r:id="rId7"/>
    <p:sldLayoutId id="2147483659" r:id="rId8"/>
    <p:sldLayoutId id="2147483661" r:id="rId9"/>
    <p:sldLayoutId id="2147483662" r:id="rId10"/>
    <p:sldLayoutId id="2147483663" r:id="rId11"/>
    <p:sldLayoutId id="2147483664" r:id="rId12"/>
    <p:sldLayoutId id="2147483665" r:id="rId13"/>
    <p:sldLayoutId id="2147483666" r:id="rId14"/>
    <p:sldLayoutId id="2147483668" r:id="rId15"/>
    <p:sldLayoutId id="214748366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6" userDrawn="1">
          <p15:clr>
            <a:srgbClr val="F26B43"/>
          </p15:clr>
        </p15:guide>
        <p15:guide id="2" pos="7584" userDrawn="1">
          <p15:clr>
            <a:srgbClr val="F26B43"/>
          </p15:clr>
        </p15:guide>
        <p15:guide id="3" orient="horz" pos="96" userDrawn="1">
          <p15:clr>
            <a:srgbClr val="F26B43"/>
          </p15:clr>
        </p15:guide>
        <p15:guide id="4" orient="horz" pos="4224" userDrawn="1">
          <p15:clr>
            <a:srgbClr val="F26B43"/>
          </p15:clr>
        </p15:guide>
        <p15:guide id="6" pos="3840" userDrawn="1">
          <p15:clr>
            <a:srgbClr val="F26B43"/>
          </p15:clr>
        </p15:guide>
        <p15:guide id="7"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blog.biakelsey.com/index.php/2014/06/25/are-tablets-mobile-devices-for-media-and-advertising-its-a-resounding-n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mboland@biakelse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hyperlink" Target="mailto:mfratrik@biakelse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log.biakelsey.com/index.php/2014/06/25/are-tablets-mobile-devices-for-media-and-advertising-its-a-resounding-n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554" y="1904000"/>
            <a:ext cx="8451670" cy="982075"/>
          </a:xfrm>
        </p:spPr>
        <p:txBody>
          <a:bodyPr/>
          <a:lstStyle/>
          <a:p>
            <a:r>
              <a:rPr lang="en-US" sz="3800" dirty="0">
                <a:solidFill>
                  <a:schemeClr val="tx1"/>
                </a:solidFill>
              </a:rPr>
              <a:t>U.S. Local </a:t>
            </a:r>
            <a:r>
              <a:rPr lang="en-US" sz="3800" dirty="0" smtClean="0">
                <a:solidFill>
                  <a:schemeClr val="tx1"/>
                </a:solidFill>
              </a:rPr>
              <a:t>Advertising </a:t>
            </a:r>
            <a:r>
              <a:rPr lang="en-US" sz="3800" dirty="0">
                <a:solidFill>
                  <a:schemeClr val="tx1"/>
                </a:solidFill>
              </a:rPr>
              <a:t>Forecast 2016 </a:t>
            </a:r>
          </a:p>
        </p:txBody>
      </p:sp>
      <p:sp>
        <p:nvSpPr>
          <p:cNvPr id="6" name="Text Placeholder 5"/>
          <p:cNvSpPr>
            <a:spLocks noGrp="1"/>
          </p:cNvSpPr>
          <p:nvPr>
            <p:ph type="body" sz="quarter" idx="12"/>
          </p:nvPr>
        </p:nvSpPr>
        <p:spPr>
          <a:xfrm>
            <a:off x="462720" y="3012203"/>
            <a:ext cx="8449922" cy="401467"/>
          </a:xfrm>
        </p:spPr>
        <p:txBody>
          <a:bodyPr anchor="t"/>
          <a:lstStyle/>
          <a:p>
            <a:r>
              <a:rPr lang="en-US" dirty="0">
                <a:solidFill>
                  <a:schemeClr val="tx1"/>
                </a:solidFill>
              </a:rPr>
              <a:t>National Overview and Individual Local Media Estimates &amp; Analyses</a:t>
            </a:r>
          </a:p>
        </p:txBody>
      </p:sp>
      <p:sp>
        <p:nvSpPr>
          <p:cNvPr id="5" name="Text Placeholder 4"/>
          <p:cNvSpPr>
            <a:spLocks noGrp="1"/>
          </p:cNvSpPr>
          <p:nvPr>
            <p:ph type="body" sz="quarter" idx="11"/>
          </p:nvPr>
        </p:nvSpPr>
        <p:spPr>
          <a:xfrm>
            <a:off x="3351439" y="4620683"/>
            <a:ext cx="2876550" cy="370914"/>
          </a:xfrm>
        </p:spPr>
        <p:txBody>
          <a:bodyPr/>
          <a:lstStyle/>
          <a:p>
            <a:r>
              <a:rPr lang="en-US" dirty="0" smtClean="0">
                <a:solidFill>
                  <a:schemeClr val="tx1"/>
                </a:solidFill>
              </a:rPr>
              <a:t>October 2015</a:t>
            </a:r>
            <a:endParaRPr lang="en-US" dirty="0">
              <a:solidFill>
                <a:schemeClr val="tx1"/>
              </a:solidFill>
            </a:endParaRPr>
          </a:p>
        </p:txBody>
      </p:sp>
    </p:spTree>
    <p:extLst>
      <p:ext uri="{BB962C8B-B14F-4D97-AF65-F5344CB8AC3E}">
        <p14:creationId xmlns:p14="http://schemas.microsoft.com/office/powerpoint/2010/main" val="253323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Overall Local Advertising Outlook</a:t>
            </a:r>
            <a:endParaRPr lang="en-US" sz="3200" dirty="0"/>
          </a:p>
        </p:txBody>
      </p:sp>
      <p:sp>
        <p:nvSpPr>
          <p:cNvPr id="3" name="Content Placeholder 2"/>
          <p:cNvSpPr>
            <a:spLocks noGrp="1"/>
          </p:cNvSpPr>
          <p:nvPr>
            <p:ph idx="1"/>
          </p:nvPr>
        </p:nvSpPr>
        <p:spPr>
          <a:xfrm>
            <a:off x="609601" y="1666875"/>
            <a:ext cx="7820024" cy="3697288"/>
          </a:xfrm>
        </p:spPr>
        <p:txBody>
          <a:bodyPr/>
          <a:lstStyle/>
          <a:p>
            <a:pPr>
              <a:spcBef>
                <a:spcPts val="600"/>
              </a:spcBef>
              <a:spcAft>
                <a:spcPts val="600"/>
              </a:spcAft>
              <a:buClr>
                <a:schemeClr val="accent1"/>
              </a:buClr>
              <a:buFont typeface="Wingdings" panose="05000000000000000000" pitchFamily="2" charset="2"/>
              <a:buChar char="§"/>
            </a:pPr>
            <a:r>
              <a:rPr lang="en-US" sz="2000" dirty="0"/>
              <a:t>Based on </a:t>
            </a:r>
            <a:r>
              <a:rPr lang="en-US" sz="2000" dirty="0" smtClean="0"/>
              <a:t>changes </a:t>
            </a:r>
            <a:r>
              <a:rPr lang="en-US" sz="2000" dirty="0"/>
              <a:t>in </a:t>
            </a:r>
            <a:r>
              <a:rPr lang="en-US" sz="2000" dirty="0" smtClean="0"/>
              <a:t>the overall local marketplace and the presence of political advertising, we estimate total spending on local </a:t>
            </a:r>
            <a:r>
              <a:rPr lang="en-US" sz="2000" dirty="0"/>
              <a:t>media </a:t>
            </a:r>
            <a:r>
              <a:rPr lang="en-US" sz="2000" dirty="0" smtClean="0"/>
              <a:t>advertising will increase slightly faster than previously expected over the next five years (at a 3.6% </a:t>
            </a:r>
            <a:r>
              <a:rPr lang="en-US" sz="2000" dirty="0"/>
              <a:t>compound annual growth </a:t>
            </a:r>
            <a:r>
              <a:rPr lang="en-US" sz="2000" dirty="0" smtClean="0"/>
              <a:t>rate), reaching approximately $168.9 billion by 2020.</a:t>
            </a:r>
          </a:p>
          <a:p>
            <a:pPr>
              <a:spcBef>
                <a:spcPts val="600"/>
              </a:spcBef>
              <a:spcAft>
                <a:spcPts val="600"/>
              </a:spcAft>
              <a:buClr>
                <a:schemeClr val="accent1"/>
              </a:buClr>
              <a:buFont typeface="Wingdings" panose="05000000000000000000" pitchFamily="2" charset="2"/>
              <a:buChar char="§"/>
            </a:pPr>
            <a:r>
              <a:rPr lang="en-US" sz="2000" dirty="0" smtClean="0"/>
              <a:t>Growth in online/digital </a:t>
            </a:r>
            <a:r>
              <a:rPr lang="en-US" sz="2000" dirty="0"/>
              <a:t>advertising revenues </a:t>
            </a:r>
            <a:r>
              <a:rPr lang="en-US" sz="2000" dirty="0" smtClean="0"/>
              <a:t>will remain strong</a:t>
            </a:r>
            <a:r>
              <a:rPr lang="en-US" sz="2000" dirty="0"/>
              <a:t>, with a </a:t>
            </a:r>
            <a:r>
              <a:rPr lang="en-US" sz="2000" dirty="0" smtClean="0"/>
              <a:t>2015-2020 </a:t>
            </a:r>
            <a:r>
              <a:rPr lang="en-US" sz="2000" dirty="0"/>
              <a:t>CAGR of </a:t>
            </a:r>
            <a:r>
              <a:rPr lang="en-US" sz="2000" dirty="0" smtClean="0"/>
              <a:t>11.7%. </a:t>
            </a:r>
            <a:endParaRPr lang="en-US" sz="2000" dirty="0"/>
          </a:p>
          <a:p>
            <a:pPr>
              <a:spcBef>
                <a:spcPts val="600"/>
              </a:spcBef>
              <a:spcAft>
                <a:spcPts val="600"/>
              </a:spcAft>
              <a:buClr>
                <a:schemeClr val="accent1"/>
              </a:buClr>
              <a:buFont typeface="Wingdings" panose="05000000000000000000" pitchFamily="2" charset="2"/>
              <a:buChar char="§"/>
            </a:pPr>
            <a:r>
              <a:rPr lang="en-US" sz="2000" dirty="0" smtClean="0"/>
              <a:t>That compares with a 2015-2020 CAGR of -0.1% for traditional advertising revenues.</a:t>
            </a:r>
          </a:p>
          <a:p>
            <a:pPr>
              <a:spcBef>
                <a:spcPts val="600"/>
              </a:spcBef>
              <a:spcAft>
                <a:spcPts val="600"/>
              </a:spcAft>
              <a:buClr>
                <a:schemeClr val="accent1"/>
              </a:buClr>
              <a:buFont typeface="Wingdings" panose="05000000000000000000" pitchFamily="2" charset="2"/>
              <a:buChar char="§"/>
            </a:pPr>
            <a:r>
              <a:rPr lang="en-US" sz="2000" dirty="0" smtClean="0"/>
              <a:t>By 2020 local online/interactive/digital advertising revenues will be $66.0 billion, growing to 39.1% of total local media advertising revenues from 26.9% share in 2015.</a:t>
            </a:r>
          </a:p>
        </p:txBody>
      </p:sp>
    </p:spTree>
    <p:extLst>
      <p:ext uri="{BB962C8B-B14F-4D97-AF65-F5344CB8AC3E}">
        <p14:creationId xmlns:p14="http://schemas.microsoft.com/office/powerpoint/2010/main" val="3550094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3252525"/>
            <a:ext cx="8229600" cy="1572150"/>
          </a:xfrm>
        </p:spPr>
        <p:txBody>
          <a:bodyPr/>
          <a:lstStyle/>
          <a:p>
            <a:r>
              <a:rPr lang="en-US" sz="4400" b="0" cap="none" dirty="0" smtClean="0"/>
              <a:t>Total U.S. Spending Nationally and in Local Markets</a:t>
            </a:r>
            <a:endParaRPr lang="en-US" sz="7200" b="0" cap="none" dirty="0"/>
          </a:p>
        </p:txBody>
      </p:sp>
      <p:sp>
        <p:nvSpPr>
          <p:cNvPr id="4" name="Content Placeholder 3"/>
          <p:cNvSpPr>
            <a:spLocks noGrp="1"/>
          </p:cNvSpPr>
          <p:nvPr>
            <p:ph idx="1"/>
          </p:nvPr>
        </p:nvSpPr>
        <p:spPr>
          <a:xfrm>
            <a:off x="409575" y="2691921"/>
            <a:ext cx="8229600" cy="596281"/>
          </a:xfrm>
        </p:spPr>
        <p:txBody>
          <a:bodyPr/>
          <a:lstStyle/>
          <a:p>
            <a:r>
              <a:rPr lang="en-US" dirty="0"/>
              <a:t>National &amp; Specific Media Overview</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382" y="380305"/>
            <a:ext cx="1893115" cy="1524695"/>
          </a:xfrm>
          <a:prstGeom prst="rect">
            <a:avLst/>
          </a:prstGeom>
        </p:spPr>
      </p:pic>
    </p:spTree>
    <p:extLst>
      <p:ext uri="{BB962C8B-B14F-4D97-AF65-F5344CB8AC3E}">
        <p14:creationId xmlns:p14="http://schemas.microsoft.com/office/powerpoint/2010/main" val="3085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749" y="2425801"/>
            <a:ext cx="1789031" cy="1394130"/>
          </a:xfrm>
          <a:prstGeom prst="rect">
            <a:avLst/>
          </a:prstGeom>
        </p:spPr>
      </p:pic>
    </p:spTree>
    <p:extLst>
      <p:ext uri="{BB962C8B-B14F-4D97-AF65-F5344CB8AC3E}">
        <p14:creationId xmlns:p14="http://schemas.microsoft.com/office/powerpoint/2010/main" val="3147056170"/>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24150"/>
            <a:ext cx="8229600" cy="1572150"/>
          </a:xfrm>
        </p:spPr>
        <p:txBody>
          <a:bodyPr/>
          <a:lstStyle/>
          <a:p>
            <a:r>
              <a:rPr lang="en-US" sz="4800" dirty="0" smtClean="0"/>
              <a:t>Currently the fourth-largest local medium, mobile will grow to</a:t>
            </a:r>
            <a:br>
              <a:rPr lang="en-US" sz="4800" dirty="0" smtClean="0"/>
            </a:br>
            <a:r>
              <a:rPr lang="en-US" sz="4800" dirty="0" smtClean="0"/>
              <a:t>16% </a:t>
            </a:r>
            <a:r>
              <a:rPr lang="en-US" sz="4800" dirty="0"/>
              <a:t>of total local media by </a:t>
            </a:r>
            <a:r>
              <a:rPr lang="en-US" sz="4800" dirty="0" smtClean="0"/>
              <a:t>2020</a:t>
            </a:r>
            <a:endParaRPr lang="en-US" sz="4800" dirty="0"/>
          </a:p>
        </p:txBody>
      </p:sp>
      <p:sp>
        <p:nvSpPr>
          <p:cNvPr id="7" name="Content Placeholder 6"/>
          <p:cNvSpPr>
            <a:spLocks noGrp="1"/>
          </p:cNvSpPr>
          <p:nvPr>
            <p:ph idx="1"/>
          </p:nvPr>
        </p:nvSpPr>
        <p:spPr>
          <a:xfrm>
            <a:off x="457200" y="2009775"/>
            <a:ext cx="8229600" cy="596281"/>
          </a:xfrm>
        </p:spPr>
        <p:txBody>
          <a:bodyPr/>
          <a:lstStyle/>
          <a:p>
            <a:r>
              <a:rPr lang="en-US" dirty="0" smtClean="0"/>
              <a:t>Mobile Advertising</a:t>
            </a:r>
            <a:endParaRPr lang="en-US" dirty="0"/>
          </a:p>
        </p:txBody>
      </p:sp>
    </p:spTree>
    <p:extLst>
      <p:ext uri="{BB962C8B-B14F-4D97-AF65-F5344CB8AC3E}">
        <p14:creationId xmlns:p14="http://schemas.microsoft.com/office/powerpoint/2010/main" val="3364433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4" y="1342727"/>
            <a:ext cx="8371681" cy="4983163"/>
          </a:xfrm>
        </p:spPr>
        <p:txBody>
          <a:bodyPr>
            <a:normAutofit fontScale="32500" lnSpcReduction="20000"/>
          </a:bodyPr>
          <a:lstStyle/>
          <a:p>
            <a:pPr>
              <a:spcBef>
                <a:spcPts val="600"/>
              </a:spcBef>
              <a:spcAft>
                <a:spcPts val="1200"/>
              </a:spcAft>
              <a:buFont typeface="Wingdings" pitchFamily="2" charset="2"/>
              <a:buChar char="§"/>
            </a:pPr>
            <a:r>
              <a:rPr lang="en-US" sz="5500" dirty="0" smtClean="0"/>
              <a:t>In addition to interviews and company reports, BIA/Kelsey’s mobile forecast is based on: </a:t>
            </a:r>
          </a:p>
          <a:p>
            <a:pPr lvl="1">
              <a:spcBef>
                <a:spcPts val="600"/>
              </a:spcBef>
              <a:spcAft>
                <a:spcPts val="1200"/>
              </a:spcAft>
            </a:pPr>
            <a:r>
              <a:rPr lang="en-US" sz="4900" dirty="0" smtClean="0"/>
              <a:t>Mobile usage trends</a:t>
            </a:r>
          </a:p>
          <a:p>
            <a:pPr lvl="1">
              <a:spcBef>
                <a:spcPts val="600"/>
              </a:spcBef>
              <a:spcAft>
                <a:spcPts val="1200"/>
              </a:spcAft>
            </a:pPr>
            <a:r>
              <a:rPr lang="en-US" sz="4900" dirty="0" smtClean="0"/>
              <a:t>Evolving mobile content and ad formats</a:t>
            </a:r>
          </a:p>
          <a:p>
            <a:pPr lvl="1">
              <a:spcBef>
                <a:spcPts val="600"/>
              </a:spcBef>
              <a:spcAft>
                <a:spcPts val="1200"/>
              </a:spcAft>
            </a:pPr>
            <a:r>
              <a:rPr lang="en-US" sz="4900" dirty="0" smtClean="0"/>
              <a:t>Advertiser adoption patterns</a:t>
            </a:r>
          </a:p>
          <a:p>
            <a:pPr lvl="1">
              <a:spcBef>
                <a:spcPts val="600"/>
              </a:spcBef>
              <a:spcAft>
                <a:spcPts val="1200"/>
              </a:spcAft>
            </a:pPr>
            <a:r>
              <a:rPr lang="en-US" sz="4900" dirty="0"/>
              <a:t>A</a:t>
            </a:r>
            <a:r>
              <a:rPr lang="en-US" sz="4900" dirty="0" smtClean="0"/>
              <a:t>d performance measurements (e.g., clickthrough and cost-per-click rates)</a:t>
            </a:r>
          </a:p>
          <a:p>
            <a:pPr>
              <a:spcBef>
                <a:spcPts val="600"/>
              </a:spcBef>
              <a:spcAft>
                <a:spcPts val="1200"/>
              </a:spcAft>
              <a:buFont typeface="Wingdings" pitchFamily="2" charset="2"/>
              <a:buChar char="§"/>
            </a:pPr>
            <a:r>
              <a:rPr lang="en-US" sz="5500" dirty="0" smtClean="0"/>
              <a:t>This top-down forecasting methodology is then vetted against a bottom-up approach. The latter applies revenues for top players in each mobile advertising segment (e.g., Facebook, Google and ad networks). </a:t>
            </a:r>
          </a:p>
          <a:p>
            <a:pPr>
              <a:spcBef>
                <a:spcPts val="600"/>
              </a:spcBef>
              <a:spcAft>
                <a:spcPts val="1200"/>
              </a:spcAft>
              <a:buFont typeface="Wingdings" pitchFamily="2" charset="2"/>
              <a:buChar char="§"/>
            </a:pPr>
            <a:r>
              <a:rPr lang="en-US" sz="5500" dirty="0" smtClean="0"/>
              <a:t>For location-targeted ad revenues, measurement criteria include geographic ad placement, location-specific copy and calls to action (e.g., call local store).  </a:t>
            </a:r>
          </a:p>
          <a:p>
            <a:pPr>
              <a:spcBef>
                <a:spcPts val="600"/>
              </a:spcBef>
              <a:spcAft>
                <a:spcPts val="1200"/>
              </a:spcAft>
              <a:buFont typeface="Wingdings" pitchFamily="2" charset="2"/>
              <a:buChar char="§"/>
            </a:pPr>
            <a:r>
              <a:rPr lang="en-US" sz="5500" dirty="0" smtClean="0"/>
              <a:t>Revenues from advertising that appears on tablets are </a:t>
            </a:r>
            <a:r>
              <a:rPr lang="en-US" sz="5500" i="1" dirty="0" smtClean="0"/>
              <a:t>not</a:t>
            </a:r>
            <a:r>
              <a:rPr lang="en-US" sz="5500" dirty="0" smtClean="0"/>
              <a:t> included in BIA/Kelsey’s classification of </a:t>
            </a:r>
            <a:r>
              <a:rPr lang="en-US" sz="5500" i="1" dirty="0" smtClean="0"/>
              <a:t>mobile</a:t>
            </a:r>
            <a:r>
              <a:rPr lang="en-US" sz="5500" dirty="0" smtClean="0"/>
              <a:t>.*</a:t>
            </a:r>
          </a:p>
          <a:p>
            <a:pPr>
              <a:spcBef>
                <a:spcPts val="600"/>
              </a:spcBef>
              <a:spcAft>
                <a:spcPts val="1200"/>
              </a:spcAft>
            </a:pPr>
            <a:endParaRPr lang="en-US" dirty="0" smtClean="0"/>
          </a:p>
          <a:p>
            <a:pPr>
              <a:spcBef>
                <a:spcPts val="600"/>
              </a:spcBef>
              <a:spcAft>
                <a:spcPts val="1200"/>
              </a:spcAft>
            </a:pPr>
            <a:endParaRPr lang="en-US" dirty="0" smtClean="0"/>
          </a:p>
        </p:txBody>
      </p:sp>
      <p:sp>
        <p:nvSpPr>
          <p:cNvPr id="2" name="Title 1"/>
          <p:cNvSpPr>
            <a:spLocks noGrp="1"/>
          </p:cNvSpPr>
          <p:nvPr>
            <p:ph type="title"/>
          </p:nvPr>
        </p:nvSpPr>
        <p:spPr>
          <a:xfrm>
            <a:off x="457199" y="114300"/>
            <a:ext cx="8371681" cy="1143000"/>
          </a:xfrm>
        </p:spPr>
        <p:txBody>
          <a:bodyPr/>
          <a:lstStyle/>
          <a:p>
            <a:r>
              <a:rPr lang="en-US" dirty="0" smtClean="0"/>
              <a:t>Mobile-Specific Forecast Methodology</a:t>
            </a:r>
            <a:endParaRPr lang="en-US" dirty="0"/>
          </a:p>
        </p:txBody>
      </p:sp>
      <p:sp>
        <p:nvSpPr>
          <p:cNvPr id="5" name="TextBox 4"/>
          <p:cNvSpPr txBox="1"/>
          <p:nvPr/>
        </p:nvSpPr>
        <p:spPr>
          <a:xfrm>
            <a:off x="2057400" y="6344940"/>
            <a:ext cx="5585972" cy="523220"/>
          </a:xfrm>
          <a:prstGeom prst="rect">
            <a:avLst/>
          </a:prstGeom>
          <a:noFill/>
        </p:spPr>
        <p:txBody>
          <a:bodyPr wrap="none" rtlCol="0">
            <a:spAutoFit/>
          </a:bodyPr>
          <a:lstStyle/>
          <a:p>
            <a:r>
              <a:rPr lang="en-US" sz="1000" dirty="0" smtClean="0">
                <a:latin typeface="Segoe UI" panose="020B0502040204020203" pitchFamily="34" charset="0"/>
                <a:cs typeface="Segoe UI" panose="020B0502040204020203" pitchFamily="34" charset="0"/>
              </a:rPr>
              <a:t>*Rationale </a:t>
            </a:r>
            <a:r>
              <a:rPr lang="en-US" sz="1000" dirty="0">
                <a:latin typeface="Segoe UI" panose="020B0502040204020203" pitchFamily="34" charset="0"/>
                <a:cs typeface="Segoe UI" panose="020B0502040204020203" pitchFamily="34" charset="0"/>
              </a:rPr>
              <a:t>for BIA/Kelsey’s separation of smartphone and tablet ad revenues is explained </a:t>
            </a:r>
            <a:r>
              <a:rPr lang="en-US" sz="1000" dirty="0" smtClean="0">
                <a:latin typeface="Segoe UI" panose="020B0502040204020203" pitchFamily="34" charset="0"/>
                <a:cs typeface="Segoe UI" panose="020B0502040204020203" pitchFamily="34" charset="0"/>
                <a:hlinkClick r:id="rId3"/>
              </a:rPr>
              <a:t>here</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40899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71475"/>
            <a:ext cx="8371681" cy="1143000"/>
          </a:xfrm>
        </p:spPr>
        <p:txBody>
          <a:bodyPr/>
          <a:lstStyle/>
          <a:p>
            <a:pPr>
              <a:lnSpc>
                <a:spcPts val="4500"/>
              </a:lnSpc>
            </a:pPr>
            <a:r>
              <a:rPr lang="en-US" dirty="0" smtClean="0"/>
              <a:t>Location-Targeted Mobile Ad Spend: </a:t>
            </a:r>
            <a:br>
              <a:rPr lang="en-US" dirty="0" smtClean="0"/>
            </a:br>
            <a:r>
              <a:rPr lang="en-US" dirty="0" smtClean="0"/>
              <a:t>Five-Year Forecast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0935072"/>
              </p:ext>
            </p:extLst>
          </p:nvPr>
        </p:nvGraphicFramePr>
        <p:xfrm>
          <a:off x="457200" y="1695450"/>
          <a:ext cx="8370888" cy="4430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097597"/>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785"/>
            <a:ext cx="8229600" cy="503026"/>
          </a:xfrm>
        </p:spPr>
        <p:txBody>
          <a:bodyPr/>
          <a:lstStyle/>
          <a:p>
            <a:pPr>
              <a:lnSpc>
                <a:spcPts val="4500"/>
              </a:lnSpc>
            </a:pPr>
            <a:r>
              <a:rPr lang="en-US" sz="3200" dirty="0" smtClean="0"/>
              <a:t>Location-Targeted </a:t>
            </a:r>
            <a:r>
              <a:rPr lang="en-US" sz="3200" dirty="0"/>
              <a:t>Mobile Ad Revenues: </a:t>
            </a:r>
            <a:br>
              <a:rPr lang="en-US" sz="3200" dirty="0"/>
            </a:br>
            <a:r>
              <a:rPr lang="en-US" sz="3200" dirty="0"/>
              <a:t>Key Takeaways</a:t>
            </a:r>
          </a:p>
        </p:txBody>
      </p:sp>
      <p:sp>
        <p:nvSpPr>
          <p:cNvPr id="3" name="Content Placeholder 2"/>
          <p:cNvSpPr>
            <a:spLocks noGrp="1"/>
          </p:cNvSpPr>
          <p:nvPr>
            <p:ph idx="1"/>
          </p:nvPr>
        </p:nvSpPr>
        <p:spPr>
          <a:xfrm>
            <a:off x="533400" y="2114550"/>
            <a:ext cx="8153400" cy="3752850"/>
          </a:xfrm>
        </p:spPr>
        <p:txBody>
          <a:bodyPr>
            <a:noAutofit/>
          </a:bodyPr>
          <a:lstStyle/>
          <a:p>
            <a:pPr>
              <a:spcBef>
                <a:spcPts val="600"/>
              </a:spcBef>
              <a:spcAft>
                <a:spcPts val="600"/>
              </a:spcAft>
              <a:buClr>
                <a:schemeClr val="accent1"/>
              </a:buClr>
              <a:buFont typeface="Wingdings" panose="05000000000000000000" pitchFamily="2" charset="2"/>
              <a:buChar char="§"/>
            </a:pPr>
            <a:r>
              <a:rPr lang="en-US" sz="2000" dirty="0"/>
              <a:t>U.S. </a:t>
            </a:r>
            <a:r>
              <a:rPr lang="en-US" sz="2000" dirty="0" smtClean="0"/>
              <a:t>location-targeted </a:t>
            </a:r>
            <a:r>
              <a:rPr lang="en-US" sz="2000" dirty="0"/>
              <a:t>mobile ad revenues are projected </a:t>
            </a:r>
            <a:br>
              <a:rPr lang="en-US" sz="2000" dirty="0"/>
            </a:br>
            <a:r>
              <a:rPr lang="en-US" sz="2000" dirty="0"/>
              <a:t>to grow from </a:t>
            </a:r>
            <a:r>
              <a:rPr lang="en-US" sz="2000" dirty="0" smtClean="0"/>
              <a:t>$8.5 billion in 2015 </a:t>
            </a:r>
            <a:r>
              <a:rPr lang="en-US" sz="2000" dirty="0"/>
              <a:t>to </a:t>
            </a:r>
            <a:r>
              <a:rPr lang="en-US" sz="2000" dirty="0" smtClean="0"/>
              <a:t>$26.7 </a:t>
            </a:r>
            <a:r>
              <a:rPr lang="en-US" sz="2000" dirty="0"/>
              <a:t>billion </a:t>
            </a:r>
            <a:r>
              <a:rPr lang="en-US" sz="2000" dirty="0" smtClean="0"/>
              <a:t>in 2019, a 25.7% CAGR.</a:t>
            </a:r>
          </a:p>
          <a:p>
            <a:pPr>
              <a:spcBef>
                <a:spcPts val="600"/>
              </a:spcBef>
              <a:spcAft>
                <a:spcPts val="600"/>
              </a:spcAft>
              <a:buClr>
                <a:schemeClr val="accent1"/>
              </a:buClr>
              <a:buFont typeface="Wingdings" panose="05000000000000000000" pitchFamily="2" charset="2"/>
              <a:buChar char="§"/>
            </a:pPr>
            <a:r>
              <a:rPr lang="en-US" sz="2000" dirty="0" smtClean="0"/>
              <a:t>This is defined as mobile </a:t>
            </a:r>
            <a:r>
              <a:rPr lang="en-US" sz="2000" dirty="0"/>
              <a:t>advertising </a:t>
            </a:r>
            <a:r>
              <a:rPr lang="en-US" sz="2000" dirty="0" smtClean="0"/>
              <a:t>targeted </a:t>
            </a:r>
            <a:r>
              <a:rPr lang="en-US" sz="2000" dirty="0"/>
              <a:t>based on a user’s </a:t>
            </a:r>
            <a:r>
              <a:rPr lang="en-US" sz="2000" dirty="0" smtClean="0"/>
              <a:t>location or including proximity-relevant content to trigger local offline conversions. </a:t>
            </a:r>
          </a:p>
          <a:p>
            <a:pPr lvl="1">
              <a:spcBef>
                <a:spcPts val="600"/>
              </a:spcBef>
              <a:spcAft>
                <a:spcPts val="600"/>
              </a:spcAft>
              <a:buClr>
                <a:schemeClr val="accent1"/>
              </a:buClr>
              <a:buFont typeface="Wingdings" panose="05000000000000000000" pitchFamily="2" charset="2"/>
              <a:buChar char="§"/>
            </a:pPr>
            <a:r>
              <a:rPr lang="en-US" sz="1800" dirty="0" smtClean="0"/>
              <a:t>It </a:t>
            </a:r>
            <a:r>
              <a:rPr lang="en-US" sz="1800" dirty="0"/>
              <a:t>includes large national advertisers and SMBs</a:t>
            </a:r>
            <a:r>
              <a:rPr lang="en-US" sz="1800" dirty="0" smtClean="0"/>
              <a:t>.</a:t>
            </a:r>
          </a:p>
          <a:p>
            <a:pPr lvl="1">
              <a:spcBef>
                <a:spcPts val="600"/>
              </a:spcBef>
              <a:spcAft>
                <a:spcPts val="600"/>
              </a:spcAft>
              <a:buClr>
                <a:schemeClr val="accent1"/>
              </a:buClr>
              <a:buFont typeface="Wingdings" panose="05000000000000000000" pitchFamily="2" charset="2"/>
              <a:buChar char="§"/>
            </a:pPr>
            <a:r>
              <a:rPr lang="en-US" sz="1800" dirty="0" smtClean="0"/>
              <a:t>Location-specific </a:t>
            </a:r>
            <a:r>
              <a:rPr lang="en-US" sz="1800" dirty="0"/>
              <a:t>ad copy or calls to action </a:t>
            </a:r>
            <a:r>
              <a:rPr lang="en-US" sz="1800" dirty="0" smtClean="0"/>
              <a:t>(e.g., </a:t>
            </a:r>
            <a:r>
              <a:rPr lang="en-US" sz="1800" dirty="0"/>
              <a:t>call local store</a:t>
            </a:r>
            <a:r>
              <a:rPr lang="en-US" sz="1800" dirty="0" smtClean="0"/>
              <a:t>) </a:t>
            </a:r>
            <a:r>
              <a:rPr lang="en-US" sz="1800" dirty="0"/>
              <a:t>will </a:t>
            </a:r>
            <a:r>
              <a:rPr lang="en-US" sz="1800" dirty="0" smtClean="0"/>
              <a:t>classify </a:t>
            </a:r>
            <a:r>
              <a:rPr lang="en-US" sz="1800" dirty="0"/>
              <a:t>a given ad as location </a:t>
            </a:r>
            <a:r>
              <a:rPr lang="en-US" sz="1800" dirty="0" smtClean="0"/>
              <a:t>targeted.</a:t>
            </a:r>
            <a:endParaRPr lang="en-US" sz="1800" dirty="0"/>
          </a:p>
          <a:p>
            <a:pPr>
              <a:spcBef>
                <a:spcPts val="600"/>
              </a:spcBef>
              <a:spcAft>
                <a:spcPts val="600"/>
              </a:spcAft>
              <a:buClr>
                <a:schemeClr val="accent1"/>
              </a:buClr>
              <a:buFont typeface="Wingdings" panose="05000000000000000000" pitchFamily="2" charset="2"/>
              <a:buChar char="§"/>
            </a:pPr>
            <a:endParaRPr lang="en-US" dirty="0"/>
          </a:p>
          <a:p>
            <a:pPr>
              <a:spcBef>
                <a:spcPts val="600"/>
              </a:spcBef>
              <a:spcAft>
                <a:spcPts val="600"/>
              </a:spcAft>
              <a:buClr>
                <a:schemeClr val="accent1"/>
              </a:buClr>
              <a:buFont typeface="Wingdings" panose="05000000000000000000" pitchFamily="2" charset="2"/>
              <a:buChar char="§"/>
            </a:pPr>
            <a:endParaRPr lang="en-US" dirty="0"/>
          </a:p>
          <a:p>
            <a:pPr>
              <a:spcBef>
                <a:spcPts val="600"/>
              </a:spcBef>
              <a:spcAft>
                <a:spcPts val="600"/>
              </a:spcAft>
              <a:buClr>
                <a:schemeClr val="accent1"/>
              </a:buClr>
              <a:buFont typeface="Wingdings" panose="05000000000000000000" pitchFamily="2" charset="2"/>
              <a:buChar char="§"/>
            </a:pPr>
            <a:endParaRPr lang="en-US" dirty="0"/>
          </a:p>
          <a:p>
            <a:pPr>
              <a:spcBef>
                <a:spcPts val="600"/>
              </a:spcBef>
              <a:spcAft>
                <a:spcPts val="600"/>
              </a:spcAft>
              <a:buClr>
                <a:schemeClr val="accent1"/>
              </a:buClr>
              <a:buFont typeface="Wingdings" panose="05000000000000000000" pitchFamily="2" charset="2"/>
              <a:buChar char="§"/>
            </a:pPr>
            <a:endParaRPr lang="en-US" dirty="0"/>
          </a:p>
        </p:txBody>
      </p:sp>
    </p:spTree>
    <p:extLst>
      <p:ext uri="{BB962C8B-B14F-4D97-AF65-F5344CB8AC3E}">
        <p14:creationId xmlns:p14="http://schemas.microsoft.com/office/powerpoint/2010/main" val="287445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310"/>
            <a:ext cx="8229600" cy="503026"/>
          </a:xfrm>
        </p:spPr>
        <p:txBody>
          <a:bodyPr/>
          <a:lstStyle/>
          <a:p>
            <a:pPr>
              <a:lnSpc>
                <a:spcPts val="4500"/>
              </a:lnSpc>
            </a:pPr>
            <a:r>
              <a:rPr lang="en-US" sz="3200" dirty="0"/>
              <a:t>Location-Targeted Mobile Ad Revenues: </a:t>
            </a:r>
            <a:br>
              <a:rPr lang="en-US" sz="3200" dirty="0"/>
            </a:br>
            <a:r>
              <a:rPr lang="en-US" sz="3200" i="1" dirty="0"/>
              <a:t>Key Takeaways (cont’d)</a:t>
            </a:r>
          </a:p>
        </p:txBody>
      </p:sp>
      <p:sp>
        <p:nvSpPr>
          <p:cNvPr id="3" name="Content Placeholder 2"/>
          <p:cNvSpPr>
            <a:spLocks noGrp="1"/>
          </p:cNvSpPr>
          <p:nvPr>
            <p:ph idx="1"/>
          </p:nvPr>
        </p:nvSpPr>
        <p:spPr>
          <a:xfrm>
            <a:off x="457200" y="1752600"/>
            <a:ext cx="8515350" cy="4495800"/>
          </a:xfrm>
        </p:spPr>
        <p:txBody>
          <a:bodyPr wrap="square" tIns="0" bIns="914400">
            <a:noAutofit/>
          </a:bodyPr>
          <a:lstStyle/>
          <a:p>
            <a:pPr>
              <a:spcBef>
                <a:spcPts val="600"/>
              </a:spcBef>
              <a:spcAft>
                <a:spcPts val="600"/>
              </a:spcAft>
              <a:buClr>
                <a:schemeClr val="accent1"/>
              </a:buClr>
              <a:buFont typeface="Wingdings" panose="05000000000000000000" pitchFamily="2" charset="2"/>
              <a:buChar char="§"/>
            </a:pPr>
            <a:r>
              <a:rPr lang="en-US" sz="2000" dirty="0">
                <a:solidFill>
                  <a:schemeClr val="accent1"/>
                </a:solidFill>
                <a:latin typeface="+mj-lt"/>
              </a:rPr>
              <a:t>National advertisers drive the localized share of mobile ad revenues.</a:t>
            </a:r>
          </a:p>
          <a:p>
            <a:pPr lvl="1">
              <a:spcBef>
                <a:spcPts val="600"/>
              </a:spcBef>
              <a:spcAft>
                <a:spcPts val="600"/>
              </a:spcAft>
              <a:buClr>
                <a:schemeClr val="accent1"/>
              </a:buClr>
              <a:buFont typeface="Wingdings" panose="05000000000000000000" pitchFamily="2" charset="2"/>
              <a:buChar char="§"/>
            </a:pPr>
            <a:r>
              <a:rPr lang="en-US" sz="1800" dirty="0"/>
              <a:t>Adoption of mobile local advertising tactics (e.g., geo-fencing, click-to-call and click-to-map) continues to grow among national advertisers.</a:t>
            </a:r>
          </a:p>
          <a:p>
            <a:pPr lvl="1">
              <a:spcBef>
                <a:spcPts val="600"/>
              </a:spcBef>
              <a:spcAft>
                <a:spcPts val="600"/>
              </a:spcAft>
              <a:buClr>
                <a:schemeClr val="accent1"/>
              </a:buClr>
              <a:buFont typeface="Wingdings" panose="05000000000000000000" pitchFamily="2" charset="2"/>
              <a:buChar char="§"/>
            </a:pPr>
            <a:r>
              <a:rPr lang="en-US" sz="1800" dirty="0"/>
              <a:t>National advertisers gravitate toward effective, increasingly available and currently undervalued mobile local ad inventory. </a:t>
            </a:r>
          </a:p>
          <a:p>
            <a:pPr lvl="1">
              <a:spcBef>
                <a:spcPts val="600"/>
              </a:spcBef>
              <a:spcAft>
                <a:spcPts val="600"/>
              </a:spcAft>
              <a:buClr>
                <a:schemeClr val="accent1"/>
              </a:buClr>
              <a:buFont typeface="Wingdings" panose="05000000000000000000" pitchFamily="2" charset="2"/>
              <a:buChar char="§"/>
            </a:pPr>
            <a:r>
              <a:rPr lang="en-US" sz="1800" dirty="0"/>
              <a:t>Innovation among ad networks and ad tech providers (e.g., Google and xAd) will accelerate this draw to location-targeted mobile ads.</a:t>
            </a:r>
          </a:p>
          <a:p>
            <a:pPr>
              <a:spcBef>
                <a:spcPts val="600"/>
              </a:spcBef>
              <a:spcAft>
                <a:spcPts val="600"/>
              </a:spcAft>
              <a:buClr>
                <a:schemeClr val="accent1"/>
              </a:buClr>
              <a:buFont typeface="Wingdings" panose="05000000000000000000" pitchFamily="2" charset="2"/>
              <a:buChar char="§"/>
            </a:pPr>
            <a:r>
              <a:rPr lang="en-US" sz="2000" dirty="0">
                <a:solidFill>
                  <a:schemeClr val="accent1"/>
                </a:solidFill>
                <a:latin typeface="+mj-lt"/>
              </a:rPr>
              <a:t>SMB adoption — a slow but growing share of localized mobile advertising — will likewise affect revenues. </a:t>
            </a:r>
          </a:p>
          <a:p>
            <a:pPr lvl="1">
              <a:spcBef>
                <a:spcPts val="600"/>
              </a:spcBef>
              <a:spcAft>
                <a:spcPts val="600"/>
              </a:spcAft>
              <a:buClr>
                <a:schemeClr val="accent1"/>
              </a:buClr>
              <a:buFont typeface="Wingdings" panose="05000000000000000000" pitchFamily="2" charset="2"/>
              <a:buChar char="§"/>
            </a:pPr>
            <a:r>
              <a:rPr lang="en-US" sz="1800" dirty="0"/>
              <a:t>BIA/Kelsey sees evolving SMB savvy and propensity to self serve with offerings like Google AdWords and Facebook (pull).</a:t>
            </a:r>
          </a:p>
          <a:p>
            <a:pPr lvl="1">
              <a:spcBef>
                <a:spcPts val="600"/>
              </a:spcBef>
              <a:spcAft>
                <a:spcPts val="600"/>
              </a:spcAft>
              <a:buClr>
                <a:schemeClr val="accent1"/>
              </a:buClr>
              <a:buFont typeface="Wingdings" panose="05000000000000000000" pitchFamily="2" charset="2"/>
              <a:buChar char="§"/>
            </a:pPr>
            <a:r>
              <a:rPr lang="en-US" sz="1800" dirty="0"/>
              <a:t>Local media companies will also accelerate adoption through innovation, sales and bundling efforts (push).</a:t>
            </a:r>
          </a:p>
        </p:txBody>
      </p:sp>
    </p:spTree>
    <p:extLst>
      <p:ext uri="{BB962C8B-B14F-4D97-AF65-F5344CB8AC3E}">
        <p14:creationId xmlns:p14="http://schemas.microsoft.com/office/powerpoint/2010/main" val="381297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50835"/>
            <a:ext cx="8229600" cy="503026"/>
          </a:xfrm>
        </p:spPr>
        <p:txBody>
          <a:bodyPr/>
          <a:lstStyle/>
          <a:p>
            <a:pPr algn="l">
              <a:lnSpc>
                <a:spcPts val="4500"/>
              </a:lnSpc>
            </a:pPr>
            <a:r>
              <a:rPr lang="en-US" dirty="0">
                <a:latin typeface="+mj-lt"/>
                <a:ea typeface="+mj-ea"/>
                <a:cs typeface="+mj-cs"/>
              </a:rPr>
              <a:t>Location-Targeted Mobile Ad Revenues: </a:t>
            </a:r>
            <a:br>
              <a:rPr lang="en-US" dirty="0">
                <a:latin typeface="+mj-lt"/>
                <a:ea typeface="+mj-ea"/>
                <a:cs typeface="+mj-cs"/>
              </a:rPr>
            </a:br>
            <a:r>
              <a:rPr lang="en-US" i="1" dirty="0">
                <a:latin typeface="+mj-lt"/>
                <a:ea typeface="+mj-ea"/>
                <a:cs typeface="+mj-cs"/>
              </a:rPr>
              <a:t>Key Takeaways (cont’d)</a:t>
            </a:r>
          </a:p>
        </p:txBody>
      </p:sp>
      <p:sp>
        <p:nvSpPr>
          <p:cNvPr id="4" name="Content Placeholder 2"/>
          <p:cNvSpPr txBox="1">
            <a:spLocks/>
          </p:cNvSpPr>
          <p:nvPr/>
        </p:nvSpPr>
        <p:spPr>
          <a:xfrm>
            <a:off x="533400" y="1962150"/>
            <a:ext cx="7905750" cy="4286250"/>
          </a:xfrm>
          <a:prstGeom prst="rect">
            <a:avLst/>
          </a:prstGeom>
        </p:spPr>
        <p:txBody>
          <a:bodyPr/>
          <a:lstStyle>
            <a:lvl1pPr marL="342900" marR="0" indent="-342900" fontAlgn="base">
              <a:lnSpc>
                <a:spcPct val="100000"/>
              </a:lnSpc>
              <a:spcBef>
                <a:spcPct val="20000"/>
              </a:spcBef>
              <a:spcAft>
                <a:spcPts val="1200"/>
              </a:spcAft>
              <a:buClr>
                <a:schemeClr val="accent1"/>
              </a:buClr>
              <a:buSzTx/>
              <a:buFont typeface="Wingdings" pitchFamily="2" charset="2"/>
              <a:buChar char="§"/>
              <a:tabLst/>
            </a:lvl1pPr>
            <a:lvl2pPr marL="806450" marR="0" indent="-349250" fontAlgn="base">
              <a:lnSpc>
                <a:spcPct val="100000"/>
              </a:lnSpc>
              <a:spcBef>
                <a:spcPct val="20000"/>
              </a:spcBef>
              <a:spcAft>
                <a:spcPct val="0"/>
              </a:spcAft>
              <a:buClr>
                <a:schemeClr val="accent1"/>
              </a:buClr>
              <a:buSzTx/>
              <a:buFont typeface="Wingdings" panose="05000000000000000000" pitchFamily="2" charset="2"/>
              <a:buChar char="§"/>
              <a:tabLst/>
              <a:defRPr sz="2400"/>
            </a:lvl2pPr>
            <a:lvl3pPr marL="1263650" marR="0" indent="-349250" fontAlgn="base">
              <a:lnSpc>
                <a:spcPct val="100000"/>
              </a:lnSpc>
              <a:spcBef>
                <a:spcPct val="20000"/>
              </a:spcBef>
              <a:spcAft>
                <a:spcPct val="0"/>
              </a:spcAft>
              <a:buClr>
                <a:schemeClr val="accent1"/>
              </a:buClr>
              <a:buSzTx/>
              <a:buFont typeface="Wingdings" panose="05000000000000000000" pitchFamily="2" charset="2"/>
              <a:buChar char="§"/>
              <a:tabLst/>
            </a:lvl3pPr>
            <a:lvl4pPr marL="1720850" marR="0" indent="-349250" fontAlgn="base">
              <a:lnSpc>
                <a:spcPct val="100000"/>
              </a:lnSpc>
              <a:spcBef>
                <a:spcPct val="20000"/>
              </a:spcBef>
              <a:spcAft>
                <a:spcPct val="0"/>
              </a:spcAft>
              <a:buClr>
                <a:schemeClr val="accent1"/>
              </a:buClr>
              <a:buSzTx/>
              <a:buFont typeface="Wingdings" panose="05000000000000000000" pitchFamily="2" charset="2"/>
              <a:buChar char="§"/>
              <a:tabLst/>
            </a:lvl4pPr>
            <a:lvl5pPr marL="2178050" marR="0" indent="-349250" fontAlgn="base">
              <a:lnSpc>
                <a:spcPct val="100000"/>
              </a:lnSpc>
              <a:spcBef>
                <a:spcPct val="20000"/>
              </a:spcBef>
              <a:spcAft>
                <a:spcPct val="0"/>
              </a:spcAft>
              <a:buClr>
                <a:schemeClr val="accent1"/>
              </a:buClr>
              <a:buSzTx/>
              <a:buFont typeface="Wingdings" panose="05000000000000000000" pitchFamily="2" charset="2"/>
              <a:buChar char="§"/>
              <a:tabLst/>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dirty="0"/>
              <a:t>Localized mobile ad share will also grow as a result of premium ad rates. </a:t>
            </a:r>
          </a:p>
          <a:p>
            <a:r>
              <a:rPr lang="en-US" sz="1600" dirty="0"/>
              <a:t>Premiums will come mostly from higher performance (e.g., CTRs, phone calls and store visits). </a:t>
            </a:r>
          </a:p>
          <a:p>
            <a:r>
              <a:rPr lang="en-US" sz="1600" dirty="0"/>
              <a:t>Performance deltas are in turn a function of:</a:t>
            </a:r>
          </a:p>
          <a:p>
            <a:pPr lvl="1"/>
            <a:r>
              <a:rPr lang="en-US" sz="1600" dirty="0"/>
              <a:t>Higher relevance, immediacy and alignment with consumer local buying intent, all of which are more prevalent in mobile than in other digital and print media. </a:t>
            </a:r>
          </a:p>
          <a:p>
            <a:pPr lvl="1"/>
            <a:r>
              <a:rPr lang="en-US" sz="1600" dirty="0"/>
              <a:t>For example, roughly half of mobile searches have intent to find local information or products, compared with the 20% of desktop searches that carry local intent. </a:t>
            </a:r>
          </a:p>
          <a:p>
            <a:pPr lvl="1"/>
            <a:r>
              <a:rPr lang="en-US" sz="1600" dirty="0"/>
              <a:t>Advertisers increasingly include calls to action to capture this high local intent (e.g., in-unit click-to-call buttons). </a:t>
            </a:r>
          </a:p>
        </p:txBody>
      </p:sp>
    </p:spTree>
    <p:extLst>
      <p:ext uri="{BB962C8B-B14F-4D97-AF65-F5344CB8AC3E}">
        <p14:creationId xmlns:p14="http://schemas.microsoft.com/office/powerpoint/2010/main" val="50323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90525"/>
            <a:ext cx="8371681" cy="1143000"/>
          </a:xfrm>
        </p:spPr>
        <p:txBody>
          <a:bodyPr/>
          <a:lstStyle/>
          <a:p>
            <a:pPr>
              <a:lnSpc>
                <a:spcPts val="4500"/>
              </a:lnSpc>
            </a:pPr>
            <a:r>
              <a:rPr lang="en-US" dirty="0"/>
              <a:t>Location-Targeted vs. Non Location-Targeted Ad Spend in Mobile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9836296"/>
              </p:ext>
            </p:extLst>
          </p:nvPr>
        </p:nvGraphicFramePr>
        <p:xfrm>
          <a:off x="266700" y="1609725"/>
          <a:ext cx="8542338"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7"/>
          <p:cNvSpPr txBox="1"/>
          <p:nvPr/>
        </p:nvSpPr>
        <p:spPr>
          <a:xfrm>
            <a:off x="8314975" y="2996675"/>
            <a:ext cx="532957" cy="27190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latin typeface="+mj-lt"/>
                <a:ea typeface="Segoe UI" pitchFamily="34" charset="0"/>
                <a:cs typeface="Segoe UI" pitchFamily="34" charset="0"/>
              </a:rPr>
              <a:t>43%</a:t>
            </a:r>
          </a:p>
        </p:txBody>
      </p:sp>
      <p:sp>
        <p:nvSpPr>
          <p:cNvPr id="5" name="TextBox 7"/>
          <p:cNvSpPr txBox="1"/>
          <p:nvPr/>
        </p:nvSpPr>
        <p:spPr>
          <a:xfrm>
            <a:off x="2122488" y="4485212"/>
            <a:ext cx="514350" cy="21431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latin typeface="+mj-lt"/>
                <a:ea typeface="Segoe UI" pitchFamily="34" charset="0"/>
                <a:cs typeface="Segoe UI" pitchFamily="34" charset="0"/>
              </a:rPr>
              <a:t>37%</a:t>
            </a:r>
          </a:p>
        </p:txBody>
      </p:sp>
    </p:spTree>
    <p:extLst>
      <p:ext uri="{BB962C8B-B14F-4D97-AF65-F5344CB8AC3E}">
        <p14:creationId xmlns:p14="http://schemas.microsoft.com/office/powerpoint/2010/main" val="3193182070"/>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half" idx="1"/>
          </p:nvPr>
        </p:nvSpPr>
        <p:spPr>
          <a:xfrm>
            <a:off x="457199" y="1447800"/>
            <a:ext cx="4181475" cy="4678363"/>
          </a:xfrm>
        </p:spPr>
        <p:txBody>
          <a:bodyPr lIns="0"/>
          <a:lstStyle/>
          <a:p>
            <a:pPr>
              <a:spcBef>
                <a:spcPts val="0"/>
              </a:spcBef>
              <a:spcAft>
                <a:spcPts val="1200"/>
              </a:spcAft>
              <a:buFont typeface="Wingdings" panose="05000000000000000000" pitchFamily="2" charset="2"/>
              <a:buChar char="§"/>
            </a:pPr>
            <a:r>
              <a:rPr lang="en-US" sz="1800" dirty="0">
                <a:latin typeface="+mj-lt"/>
              </a:rPr>
              <a:t>About the Forecast</a:t>
            </a:r>
          </a:p>
          <a:p>
            <a:pPr>
              <a:spcBef>
                <a:spcPts val="0"/>
              </a:spcBef>
              <a:spcAft>
                <a:spcPts val="1200"/>
              </a:spcAft>
              <a:buFont typeface="Wingdings" panose="05000000000000000000" pitchFamily="2" charset="2"/>
              <a:buChar char="§"/>
            </a:pPr>
            <a:r>
              <a:rPr lang="en-US" sz="1800" dirty="0">
                <a:latin typeface="+mj-lt"/>
              </a:rPr>
              <a:t>Objectives</a:t>
            </a:r>
          </a:p>
          <a:p>
            <a:pPr>
              <a:spcBef>
                <a:spcPts val="0"/>
              </a:spcBef>
              <a:spcAft>
                <a:spcPts val="1200"/>
              </a:spcAft>
              <a:buFont typeface="Wingdings" panose="05000000000000000000" pitchFamily="2" charset="2"/>
              <a:buChar char="§"/>
            </a:pPr>
            <a:r>
              <a:rPr lang="en-US" sz="1800" dirty="0">
                <a:latin typeface="+mj-lt"/>
              </a:rPr>
              <a:t>Methodology</a:t>
            </a:r>
          </a:p>
          <a:p>
            <a:pPr>
              <a:spcBef>
                <a:spcPts val="0"/>
              </a:spcBef>
              <a:spcAft>
                <a:spcPts val="1200"/>
              </a:spcAft>
              <a:buFont typeface="Wingdings" panose="05000000000000000000" pitchFamily="2" charset="2"/>
              <a:buChar char="§"/>
            </a:pPr>
            <a:r>
              <a:rPr lang="en-US" sz="1800" dirty="0">
                <a:latin typeface="+mj-lt"/>
              </a:rPr>
              <a:t>Executive Summary</a:t>
            </a:r>
          </a:p>
          <a:p>
            <a:pPr marL="571500" lvl="1">
              <a:buFont typeface="Wingdings" panose="05000000000000000000" pitchFamily="2" charset="2"/>
              <a:buChar char="§"/>
            </a:pPr>
            <a:r>
              <a:rPr lang="en-US" sz="1800" dirty="0">
                <a:latin typeface="+mj-lt"/>
              </a:rPr>
              <a:t>Overall Local Media Advertising</a:t>
            </a:r>
          </a:p>
          <a:p>
            <a:pPr marL="571500" lvl="1">
              <a:spcAft>
                <a:spcPts val="1200"/>
              </a:spcAft>
              <a:buFont typeface="Wingdings" panose="05000000000000000000" pitchFamily="2" charset="2"/>
              <a:buChar char="§"/>
            </a:pPr>
            <a:r>
              <a:rPr lang="en-US" sz="1800" dirty="0">
                <a:latin typeface="+mj-lt"/>
              </a:rPr>
              <a:t>Forecast Update &amp; Adjustment Summary</a:t>
            </a:r>
          </a:p>
          <a:p>
            <a:pPr>
              <a:spcBef>
                <a:spcPts val="0"/>
              </a:spcBef>
              <a:spcAft>
                <a:spcPts val="1200"/>
              </a:spcAft>
              <a:buFont typeface="Wingdings" panose="05000000000000000000" pitchFamily="2" charset="2"/>
              <a:buChar char="§"/>
            </a:pPr>
            <a:r>
              <a:rPr lang="en-US" sz="1800" dirty="0">
                <a:latin typeface="+mj-lt"/>
              </a:rPr>
              <a:t>National and Specific Media Overview</a:t>
            </a:r>
          </a:p>
          <a:p>
            <a:pPr marL="571500" lvl="1">
              <a:buFont typeface="Wingdings" panose="05000000000000000000" pitchFamily="2" charset="2"/>
              <a:buChar char="§"/>
            </a:pPr>
            <a:r>
              <a:rPr lang="en-US" sz="1800" dirty="0">
                <a:latin typeface="+mj-lt"/>
              </a:rPr>
              <a:t>Media Highlights</a:t>
            </a:r>
          </a:p>
          <a:p>
            <a:pPr marL="571500" lvl="1">
              <a:buFont typeface="Wingdings" panose="05000000000000000000" pitchFamily="2" charset="2"/>
              <a:buChar char="§"/>
            </a:pPr>
            <a:r>
              <a:rPr lang="en-US" sz="1800" dirty="0">
                <a:latin typeface="+mj-lt"/>
              </a:rPr>
              <a:t>Definitions</a:t>
            </a:r>
          </a:p>
          <a:p>
            <a:pPr>
              <a:spcBef>
                <a:spcPts val="0"/>
              </a:spcBef>
              <a:spcAft>
                <a:spcPts val="1200"/>
              </a:spcAft>
              <a:buFont typeface="Wingdings" panose="05000000000000000000" pitchFamily="2" charset="2"/>
              <a:buChar char="§"/>
            </a:pPr>
            <a:endParaRPr lang="en-US" sz="1800" dirty="0">
              <a:latin typeface="+mj-lt"/>
            </a:endParaRPr>
          </a:p>
          <a:p>
            <a:pPr>
              <a:spcBef>
                <a:spcPts val="0"/>
              </a:spcBef>
              <a:spcAft>
                <a:spcPts val="1200"/>
              </a:spcAft>
              <a:buFont typeface="Wingdings" panose="05000000000000000000" pitchFamily="2" charset="2"/>
              <a:buChar char="§"/>
            </a:pPr>
            <a:endParaRPr lang="en-US" sz="1800" dirty="0">
              <a:latin typeface="+mj-lt"/>
            </a:endParaRPr>
          </a:p>
        </p:txBody>
      </p:sp>
      <p:sp>
        <p:nvSpPr>
          <p:cNvPr id="24" name="Content Placeholder 23"/>
          <p:cNvSpPr>
            <a:spLocks noGrp="1"/>
          </p:cNvSpPr>
          <p:nvPr>
            <p:ph sz="half" idx="2"/>
          </p:nvPr>
        </p:nvSpPr>
        <p:spPr>
          <a:xfrm>
            <a:off x="4562475" y="1447800"/>
            <a:ext cx="4105276" cy="4678363"/>
          </a:xfrm>
        </p:spPr>
        <p:txBody>
          <a:bodyPr/>
          <a:lstStyle/>
          <a:p>
            <a:pPr>
              <a:spcBef>
                <a:spcPts val="0"/>
              </a:spcBef>
              <a:spcAft>
                <a:spcPts val="1200"/>
              </a:spcAft>
              <a:buFont typeface="Wingdings" panose="05000000000000000000" pitchFamily="2" charset="2"/>
              <a:buChar char="§"/>
            </a:pPr>
            <a:r>
              <a:rPr lang="en-US" sz="1600" dirty="0">
                <a:solidFill>
                  <a:srgbClr val="000000"/>
                </a:solidFill>
              </a:rPr>
              <a:t>Specific Media Forecasts </a:t>
            </a:r>
            <a:r>
              <a:rPr lang="en-US" sz="1600" i="1" dirty="0">
                <a:solidFill>
                  <a:srgbClr val="000000"/>
                </a:solidFill>
              </a:rPr>
              <a:t>(in order of largest to smallest contribution to local media pie in 2016):</a:t>
            </a:r>
          </a:p>
          <a:p>
            <a:pPr lvl="1">
              <a:buFont typeface="+mj-lt"/>
              <a:buAutoNum type="arabicPeriod"/>
            </a:pPr>
            <a:r>
              <a:rPr lang="en-US" sz="1400" dirty="0">
                <a:solidFill>
                  <a:srgbClr val="000000"/>
                </a:solidFill>
              </a:rPr>
              <a:t>Direct Mail (</a:t>
            </a:r>
            <a:r>
              <a:rPr lang="en-US" sz="1400" dirty="0" smtClean="0">
                <a:solidFill>
                  <a:srgbClr val="000000"/>
                </a:solidFill>
              </a:rPr>
              <a:t>26%)</a:t>
            </a:r>
            <a:endParaRPr lang="en-US" sz="1400" dirty="0">
              <a:solidFill>
                <a:srgbClr val="000000"/>
              </a:solidFill>
            </a:endParaRPr>
          </a:p>
          <a:p>
            <a:pPr lvl="1">
              <a:buFont typeface="+mj-lt"/>
              <a:buAutoNum type="arabicPeriod"/>
            </a:pPr>
            <a:r>
              <a:rPr lang="en-US" sz="1400" dirty="0">
                <a:solidFill>
                  <a:srgbClr val="000000"/>
                </a:solidFill>
              </a:rPr>
              <a:t>Local Video* (</a:t>
            </a:r>
            <a:r>
              <a:rPr lang="en-US" sz="1400" dirty="0" smtClean="0">
                <a:solidFill>
                  <a:srgbClr val="000000"/>
                </a:solidFill>
              </a:rPr>
              <a:t>23%)</a:t>
            </a:r>
            <a:endParaRPr lang="en-US" sz="1400" dirty="0">
              <a:solidFill>
                <a:srgbClr val="000000"/>
              </a:solidFill>
            </a:endParaRPr>
          </a:p>
          <a:p>
            <a:pPr lvl="2">
              <a:buFont typeface="+mj-lt"/>
              <a:buAutoNum type="alphaLcParenR"/>
            </a:pPr>
            <a:r>
              <a:rPr lang="en-US" sz="1400" dirty="0">
                <a:solidFill>
                  <a:srgbClr val="000000"/>
                </a:solidFill>
              </a:rPr>
              <a:t>Local Over-the-Air Television (</a:t>
            </a:r>
            <a:r>
              <a:rPr lang="en-US" sz="1400" dirty="0" smtClean="0">
                <a:solidFill>
                  <a:srgbClr val="000000"/>
                </a:solidFill>
              </a:rPr>
              <a:t>15%)</a:t>
            </a:r>
            <a:endParaRPr lang="en-US" sz="1400" dirty="0">
              <a:solidFill>
                <a:srgbClr val="000000"/>
              </a:solidFill>
            </a:endParaRPr>
          </a:p>
          <a:p>
            <a:pPr lvl="2">
              <a:buFont typeface="+mj-lt"/>
              <a:buAutoNum type="alphaLcParenR"/>
            </a:pPr>
            <a:r>
              <a:rPr lang="en-US" sz="1400" dirty="0" smtClean="0">
                <a:solidFill>
                  <a:srgbClr val="000000"/>
                </a:solidFill>
              </a:rPr>
              <a:t>Local Cable Television (5%)</a:t>
            </a:r>
          </a:p>
          <a:p>
            <a:pPr lvl="2">
              <a:buFont typeface="+mj-lt"/>
              <a:buAutoNum type="alphaLcParenR"/>
            </a:pPr>
            <a:r>
              <a:rPr lang="en-US" sz="1400" dirty="0" smtClean="0">
                <a:solidFill>
                  <a:srgbClr val="000000"/>
                </a:solidFill>
              </a:rPr>
              <a:t>Out-of-Home Video (1%)</a:t>
            </a:r>
            <a:endParaRPr lang="en-US" sz="1400" dirty="0">
              <a:solidFill>
                <a:srgbClr val="000000"/>
              </a:solidFill>
            </a:endParaRPr>
          </a:p>
          <a:p>
            <a:pPr lvl="1">
              <a:buFont typeface="+mj-lt"/>
              <a:buAutoNum type="arabicPeriod"/>
            </a:pPr>
            <a:r>
              <a:rPr lang="en-US" sz="1400" dirty="0" smtClean="0">
                <a:solidFill>
                  <a:srgbClr val="000000"/>
                </a:solidFill>
              </a:rPr>
              <a:t>Newspaper </a:t>
            </a:r>
            <a:r>
              <a:rPr lang="en-US" sz="1400" dirty="0">
                <a:solidFill>
                  <a:srgbClr val="000000"/>
                </a:solidFill>
              </a:rPr>
              <a:t>(</a:t>
            </a:r>
            <a:r>
              <a:rPr lang="en-US" sz="1400" dirty="0" smtClean="0">
                <a:solidFill>
                  <a:srgbClr val="000000"/>
                </a:solidFill>
              </a:rPr>
              <a:t>12%)</a:t>
            </a:r>
            <a:endParaRPr lang="en-US" sz="1400" dirty="0">
              <a:solidFill>
                <a:srgbClr val="000000"/>
              </a:solidFill>
            </a:endParaRPr>
          </a:p>
          <a:p>
            <a:pPr lvl="1">
              <a:buFont typeface="+mj-lt"/>
              <a:buAutoNum type="arabicPeriod"/>
            </a:pPr>
            <a:r>
              <a:rPr lang="en-US" sz="1400" dirty="0">
                <a:solidFill>
                  <a:srgbClr val="000000"/>
                </a:solidFill>
              </a:rPr>
              <a:t>Online (</a:t>
            </a:r>
            <a:r>
              <a:rPr lang="en-US" sz="1400" dirty="0" smtClean="0">
                <a:solidFill>
                  <a:srgbClr val="000000"/>
                </a:solidFill>
              </a:rPr>
              <a:t>11%)</a:t>
            </a:r>
            <a:endParaRPr lang="en-US" sz="1400" dirty="0">
              <a:solidFill>
                <a:srgbClr val="000000"/>
              </a:solidFill>
            </a:endParaRPr>
          </a:p>
          <a:p>
            <a:pPr lvl="1">
              <a:buFont typeface="+mj-lt"/>
              <a:buAutoNum type="arabicPeriod"/>
            </a:pPr>
            <a:r>
              <a:rPr lang="en-US" sz="1400" dirty="0">
                <a:solidFill>
                  <a:srgbClr val="000000"/>
                </a:solidFill>
              </a:rPr>
              <a:t>Radio (11%)</a:t>
            </a:r>
          </a:p>
          <a:p>
            <a:pPr lvl="1">
              <a:buFont typeface="+mj-lt"/>
              <a:buAutoNum type="arabicPeriod"/>
            </a:pPr>
            <a:r>
              <a:rPr lang="en-US" sz="1400" dirty="0">
                <a:solidFill>
                  <a:srgbClr val="000000"/>
                </a:solidFill>
              </a:rPr>
              <a:t>Mobile </a:t>
            </a:r>
            <a:r>
              <a:rPr lang="en-US" sz="1400" dirty="0" smtClean="0">
                <a:solidFill>
                  <a:srgbClr val="000000"/>
                </a:solidFill>
              </a:rPr>
              <a:t>(8%)</a:t>
            </a:r>
            <a:endParaRPr lang="en-US" sz="1400" dirty="0">
              <a:solidFill>
                <a:srgbClr val="000000"/>
              </a:solidFill>
            </a:endParaRPr>
          </a:p>
          <a:p>
            <a:pPr lvl="1">
              <a:buFont typeface="+mj-lt"/>
              <a:buAutoNum type="arabicPeriod"/>
            </a:pPr>
            <a:r>
              <a:rPr lang="en-US" sz="1400" dirty="0">
                <a:solidFill>
                  <a:srgbClr val="000000"/>
                </a:solidFill>
              </a:rPr>
              <a:t>Directories </a:t>
            </a:r>
            <a:r>
              <a:rPr lang="en-US" sz="1400" dirty="0" smtClean="0">
                <a:solidFill>
                  <a:srgbClr val="000000"/>
                </a:solidFill>
              </a:rPr>
              <a:t>(3%)</a:t>
            </a:r>
            <a:endParaRPr lang="en-US" sz="1400" dirty="0">
              <a:solidFill>
                <a:srgbClr val="000000"/>
              </a:solidFill>
            </a:endParaRPr>
          </a:p>
          <a:p>
            <a:pPr lvl="1">
              <a:buFont typeface="+mj-lt"/>
              <a:buAutoNum type="arabicPeriod"/>
            </a:pPr>
            <a:r>
              <a:rPr lang="en-US" sz="1400" dirty="0">
                <a:solidFill>
                  <a:srgbClr val="000000"/>
                </a:solidFill>
              </a:rPr>
              <a:t>Social* (2%)</a:t>
            </a:r>
          </a:p>
          <a:p>
            <a:pPr lvl="1">
              <a:buFont typeface="+mj-lt"/>
              <a:buAutoNum type="arabicPeriod"/>
            </a:pPr>
            <a:r>
              <a:rPr lang="en-US" sz="1400" dirty="0">
                <a:solidFill>
                  <a:srgbClr val="000000"/>
                </a:solidFill>
              </a:rPr>
              <a:t>Local Magazines (1%)</a:t>
            </a:r>
          </a:p>
          <a:p>
            <a:pPr marL="457200" lvl="1" indent="0">
              <a:buNone/>
            </a:pPr>
            <a:endParaRPr lang="en-US" sz="1400" dirty="0" smtClean="0"/>
          </a:p>
          <a:p>
            <a:pPr marL="3175" lvl="1" indent="-3175">
              <a:buNone/>
            </a:pPr>
            <a:r>
              <a:rPr lang="en-US" sz="1400"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000" dirty="0" smtClean="0">
                <a:latin typeface="Open Sans Semibold" panose="020B0706030804020204" pitchFamily="34" charset="0"/>
                <a:ea typeface="Open Sans Semibold" panose="020B0706030804020204" pitchFamily="34" charset="0"/>
                <a:cs typeface="Open Sans Semibold" panose="020B0706030804020204" pitchFamily="34" charset="0"/>
              </a:rPr>
              <a:t>Note: Media groupings with asterisks contain components that overlap with the mobile and online sections.</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itle 1"/>
          <p:cNvSpPr>
            <a:spLocks noGrp="1"/>
          </p:cNvSpPr>
          <p:nvPr>
            <p:ph type="title"/>
          </p:nvPr>
        </p:nvSpPr>
        <p:spPr>
          <a:xfrm>
            <a:off x="371475" y="449943"/>
            <a:ext cx="8457405" cy="769256"/>
          </a:xfrm>
        </p:spPr>
        <p:txBody>
          <a:bodyPr/>
          <a:lstStyle/>
          <a:p>
            <a:r>
              <a:rPr lang="en-US" dirty="0"/>
              <a:t>Table of Contents</a:t>
            </a:r>
          </a:p>
        </p:txBody>
      </p:sp>
    </p:spTree>
    <p:extLst>
      <p:ext uri="{BB962C8B-B14F-4D97-AF65-F5344CB8AC3E}">
        <p14:creationId xmlns:p14="http://schemas.microsoft.com/office/powerpoint/2010/main" val="33125346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0"/>
            <a:ext cx="8229600" cy="503026"/>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ts val="4500"/>
              </a:lnSpc>
            </a:pPr>
            <a:r>
              <a:rPr lang="en-US" sz="3000" dirty="0"/>
              <a:t>Location-Targeted vs. </a:t>
            </a:r>
            <a:r>
              <a:rPr lang="en-US" sz="3000" dirty="0" smtClean="0"/>
              <a:t>Non-Location-Targeted </a:t>
            </a:r>
            <a:r>
              <a:rPr lang="en-US" sz="3000" dirty="0"/>
              <a:t>Ad Revenues: Key Takeaways</a:t>
            </a:r>
          </a:p>
        </p:txBody>
      </p:sp>
      <p:sp>
        <p:nvSpPr>
          <p:cNvPr id="3" name="Content Placeholder 2"/>
          <p:cNvSpPr>
            <a:spLocks noGrp="1"/>
          </p:cNvSpPr>
          <p:nvPr>
            <p:ph idx="1"/>
          </p:nvPr>
        </p:nvSpPr>
        <p:spPr>
          <a:xfrm>
            <a:off x="533400" y="1704975"/>
            <a:ext cx="8229600" cy="4610100"/>
          </a:xfrm>
        </p:spPr>
        <p:txBody>
          <a:bodyPr wrap="square" tIns="0" bIns="914400">
            <a:noAutofit/>
          </a:bodyPr>
          <a:lstStyle/>
          <a:p>
            <a:pPr>
              <a:spcBef>
                <a:spcPts val="600"/>
              </a:spcBef>
              <a:spcAft>
                <a:spcPts val="600"/>
              </a:spcAft>
              <a:buClr>
                <a:schemeClr val="accent1"/>
              </a:buClr>
              <a:buFont typeface="Wingdings" panose="05000000000000000000" pitchFamily="2" charset="2"/>
              <a:buChar char="§"/>
            </a:pPr>
            <a:r>
              <a:rPr lang="en-US" sz="1800" dirty="0"/>
              <a:t>Location-targeted mobile advertising is a subset of overall U.S. mobile advertising revenues.</a:t>
            </a:r>
          </a:p>
          <a:p>
            <a:pPr>
              <a:spcBef>
                <a:spcPts val="600"/>
              </a:spcBef>
              <a:spcAft>
                <a:spcPts val="600"/>
              </a:spcAft>
              <a:buClr>
                <a:schemeClr val="accent1"/>
              </a:buClr>
              <a:buFont typeface="Wingdings" panose="05000000000000000000" pitchFamily="2" charset="2"/>
              <a:buChar char="§"/>
            </a:pPr>
            <a:r>
              <a:rPr lang="en-US" sz="1800" dirty="0"/>
              <a:t>The share of the mobile ad revenues attributed to location-based campaigns will grow from 37% in 2015 to 43% in 2020.  </a:t>
            </a:r>
          </a:p>
          <a:p>
            <a:pPr>
              <a:spcBef>
                <a:spcPts val="600"/>
              </a:spcBef>
              <a:spcAft>
                <a:spcPts val="600"/>
              </a:spcAft>
              <a:buClr>
                <a:schemeClr val="accent1"/>
              </a:buClr>
              <a:buFont typeface="Wingdings" panose="05000000000000000000" pitchFamily="2" charset="2"/>
              <a:buChar char="§"/>
            </a:pPr>
            <a:r>
              <a:rPr lang="en-US" sz="1800" dirty="0"/>
              <a:t>The dynamics and drivers of location-targeted mobile advertising were covered in the previous slides. </a:t>
            </a:r>
          </a:p>
          <a:p>
            <a:pPr>
              <a:spcBef>
                <a:spcPts val="600"/>
              </a:spcBef>
              <a:spcAft>
                <a:spcPts val="600"/>
              </a:spcAft>
              <a:buClr>
                <a:schemeClr val="accent1"/>
              </a:buClr>
              <a:buFont typeface="Wingdings" panose="05000000000000000000" pitchFamily="2" charset="2"/>
              <a:buChar char="§"/>
            </a:pPr>
            <a:r>
              <a:rPr lang="en-US" sz="1800" dirty="0"/>
              <a:t>The overall U.S. mobile advertising market is driven by separate but related factors. </a:t>
            </a:r>
          </a:p>
          <a:p>
            <a:pPr marL="628650" lvl="2">
              <a:buClr>
                <a:schemeClr val="accent1"/>
              </a:buClr>
              <a:buFont typeface="Wingdings" panose="05000000000000000000" pitchFamily="2" charset="2"/>
              <a:buChar char="§"/>
            </a:pPr>
            <a:r>
              <a:rPr lang="en-US" sz="1800" dirty="0"/>
              <a:t>Most of its growth is via Google (roughly 50% mobile market share) and Facebook (76% of its ad revenues attributed to mobile). </a:t>
            </a:r>
          </a:p>
          <a:p>
            <a:pPr marL="628650" lvl="2">
              <a:buClr>
                <a:schemeClr val="accent1"/>
              </a:buClr>
              <a:buFont typeface="Wingdings" panose="05000000000000000000" pitchFamily="2" charset="2"/>
              <a:buChar char="§"/>
            </a:pPr>
            <a:r>
              <a:rPr lang="en-US" sz="1800" dirty="0"/>
              <a:t>Both companies are transitioning their mobile ad models and innovating with new formats. </a:t>
            </a:r>
          </a:p>
          <a:p>
            <a:pPr marL="628650" lvl="2">
              <a:buClr>
                <a:schemeClr val="accent1"/>
              </a:buClr>
              <a:buFont typeface="Wingdings" panose="05000000000000000000" pitchFamily="2" charset="2"/>
              <a:buChar char="§"/>
            </a:pPr>
            <a:r>
              <a:rPr lang="en-US" sz="1800" dirty="0"/>
              <a:t>The evolution of these formats will have an impact on Google and Facebook market shares in the coming years and influence the direction of the rest of the mobile ad ecosystem. </a:t>
            </a:r>
          </a:p>
          <a:p>
            <a:pPr lvl="1">
              <a:spcBef>
                <a:spcPts val="600"/>
              </a:spcBef>
              <a:spcAft>
                <a:spcPts val="600"/>
              </a:spcAft>
              <a:buClr>
                <a:schemeClr val="accent1"/>
              </a:buClr>
              <a:buFont typeface="Wingdings" panose="05000000000000000000" pitchFamily="2" charset="2"/>
              <a:buChar char="§"/>
            </a:pPr>
            <a:endParaRPr lang="en-US" sz="1600" dirty="0"/>
          </a:p>
          <a:p>
            <a:pPr>
              <a:spcBef>
                <a:spcPts val="600"/>
              </a:spcBef>
              <a:spcAft>
                <a:spcPts val="600"/>
              </a:spcAft>
              <a:buClr>
                <a:schemeClr val="accent1"/>
              </a:buClr>
              <a:buFont typeface="Wingdings" panose="05000000000000000000" pitchFamily="2" charset="2"/>
              <a:buChar char="§"/>
            </a:pPr>
            <a:endParaRPr lang="en-US" sz="1800" dirty="0"/>
          </a:p>
          <a:p>
            <a:pPr>
              <a:spcBef>
                <a:spcPts val="600"/>
              </a:spcBef>
              <a:spcAft>
                <a:spcPts val="600"/>
              </a:spcAft>
              <a:buClr>
                <a:schemeClr val="accent1"/>
              </a:buClr>
              <a:buFont typeface="Wingdings" panose="05000000000000000000" pitchFamily="2" charset="2"/>
              <a:buChar char="§"/>
            </a:pPr>
            <a:endParaRPr lang="en-US" sz="1800" dirty="0"/>
          </a:p>
          <a:p>
            <a:pPr>
              <a:spcBef>
                <a:spcPts val="600"/>
              </a:spcBef>
              <a:spcAft>
                <a:spcPts val="600"/>
              </a:spcAft>
              <a:buClr>
                <a:schemeClr val="accent1"/>
              </a:buClr>
              <a:buFont typeface="Wingdings" panose="05000000000000000000" pitchFamily="2" charset="2"/>
              <a:buChar char="§"/>
            </a:pPr>
            <a:endParaRPr lang="en-US" sz="1800" dirty="0"/>
          </a:p>
          <a:p>
            <a:pPr>
              <a:spcBef>
                <a:spcPts val="600"/>
              </a:spcBef>
              <a:spcAft>
                <a:spcPts val="600"/>
              </a:spcAft>
              <a:buClr>
                <a:schemeClr val="accent1"/>
              </a:buClr>
              <a:buFont typeface="Wingdings" panose="05000000000000000000" pitchFamily="2" charset="2"/>
              <a:buChar char="§"/>
            </a:pPr>
            <a:endParaRPr lang="en-US" sz="1800" dirty="0"/>
          </a:p>
        </p:txBody>
      </p:sp>
    </p:spTree>
    <p:extLst>
      <p:ext uri="{BB962C8B-B14F-4D97-AF65-F5344CB8AC3E}">
        <p14:creationId xmlns:p14="http://schemas.microsoft.com/office/powerpoint/2010/main" val="400444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 y="1323975"/>
            <a:ext cx="8620125" cy="5010150"/>
          </a:xfrm>
        </p:spPr>
        <p:txBody>
          <a:bodyPr>
            <a:noAutofit/>
          </a:bodyPr>
          <a:lstStyle/>
          <a:p>
            <a:pPr lvl="1">
              <a:spcBef>
                <a:spcPts val="300"/>
              </a:spcBef>
              <a:spcAft>
                <a:spcPts val="300"/>
              </a:spcAft>
              <a:buClr>
                <a:schemeClr val="accent1"/>
              </a:buClr>
              <a:buFont typeface="Wingdings" panose="05000000000000000000" pitchFamily="2" charset="2"/>
              <a:buChar char="§"/>
            </a:pPr>
            <a:r>
              <a:rPr lang="en-US" sz="1600" dirty="0"/>
              <a:t>The mobile ad marketplace is currently in a precarious position due to </a:t>
            </a:r>
            <a:r>
              <a:rPr lang="en-US" sz="1600" dirty="0" smtClean="0"/>
              <a:t>several </a:t>
            </a:r>
            <a:r>
              <a:rPr lang="en-US" sz="1600" dirty="0"/>
              <a:t>unfolding market events. </a:t>
            </a:r>
          </a:p>
          <a:p>
            <a:pPr lvl="1">
              <a:spcBef>
                <a:spcPts val="300"/>
              </a:spcBef>
              <a:spcAft>
                <a:spcPts val="300"/>
              </a:spcAft>
              <a:buClr>
                <a:schemeClr val="accent1"/>
              </a:buClr>
              <a:buFont typeface="Wingdings" panose="05000000000000000000" pitchFamily="2" charset="2"/>
              <a:buChar char="§"/>
            </a:pPr>
            <a:r>
              <a:rPr lang="en-US" sz="1600" dirty="0" smtClean="0"/>
              <a:t>A few key factors will decide Google’s market share and continued dominance: </a:t>
            </a:r>
            <a:endParaRPr lang="en-US" sz="1600" dirty="0"/>
          </a:p>
          <a:p>
            <a:pPr lvl="2">
              <a:spcBef>
                <a:spcPts val="300"/>
              </a:spcBef>
              <a:spcAft>
                <a:spcPts val="300"/>
              </a:spcAft>
              <a:buClr>
                <a:schemeClr val="accent1"/>
              </a:buClr>
              <a:buFont typeface="Wingdings" panose="05000000000000000000" pitchFamily="2" charset="2"/>
              <a:buChar char="§"/>
            </a:pPr>
            <a:r>
              <a:rPr lang="en-US" sz="1400" dirty="0" smtClean="0"/>
              <a:t>Most </a:t>
            </a:r>
            <a:r>
              <a:rPr lang="en-US" sz="1400" dirty="0"/>
              <a:t>mobile usage happens in-app. </a:t>
            </a:r>
            <a:r>
              <a:rPr lang="en-US" sz="1400" dirty="0" smtClean="0"/>
              <a:t>However, Google’s </a:t>
            </a:r>
            <a:r>
              <a:rPr lang="en-US" sz="1400" dirty="0"/>
              <a:t>search volume is built from web (browser) traffic, where it is the front door</a:t>
            </a:r>
            <a:r>
              <a:rPr lang="en-US" sz="1400" dirty="0" smtClean="0"/>
              <a:t>. This poses a challenge for Google*.  </a:t>
            </a:r>
            <a:endParaRPr lang="en-US" sz="1400" dirty="0"/>
          </a:p>
          <a:p>
            <a:pPr lvl="2">
              <a:spcBef>
                <a:spcPts val="300"/>
              </a:spcBef>
              <a:spcAft>
                <a:spcPts val="300"/>
              </a:spcAft>
              <a:buClr>
                <a:schemeClr val="accent1"/>
              </a:buClr>
              <a:buFont typeface="Wingdings" panose="05000000000000000000" pitchFamily="2" charset="2"/>
              <a:buChar char="§"/>
            </a:pPr>
            <a:r>
              <a:rPr lang="en-US" sz="1400" dirty="0" smtClean="0"/>
              <a:t>Google’s answer is to innovate </a:t>
            </a:r>
            <a:r>
              <a:rPr lang="en-US" sz="1400" dirty="0"/>
              <a:t>new </a:t>
            </a:r>
            <a:r>
              <a:rPr lang="en-US" sz="1400" dirty="0" smtClean="0"/>
              <a:t>formats to live in this app-based world, </a:t>
            </a:r>
            <a:r>
              <a:rPr lang="en-US" sz="1400" dirty="0"/>
              <a:t>including Google </a:t>
            </a:r>
            <a:r>
              <a:rPr lang="en-US" sz="1400" dirty="0" smtClean="0"/>
              <a:t>Now. Its success will </a:t>
            </a:r>
            <a:r>
              <a:rPr lang="en-US" sz="1400" dirty="0"/>
              <a:t>determine </a:t>
            </a:r>
            <a:r>
              <a:rPr lang="en-US" sz="1400" dirty="0" smtClean="0"/>
              <a:t>Google’s positioning in the mobile competitive field.  </a:t>
            </a:r>
            <a:endParaRPr lang="en-US" sz="1400" dirty="0"/>
          </a:p>
          <a:p>
            <a:pPr lvl="1">
              <a:spcBef>
                <a:spcPts val="300"/>
              </a:spcBef>
              <a:spcAft>
                <a:spcPts val="300"/>
              </a:spcAft>
              <a:buClr>
                <a:schemeClr val="accent1"/>
              </a:buClr>
              <a:buFont typeface="Wingdings" panose="05000000000000000000" pitchFamily="2" charset="2"/>
              <a:buChar char="§"/>
            </a:pPr>
            <a:r>
              <a:rPr lang="en-US" sz="1600" dirty="0" smtClean="0"/>
              <a:t>Ad </a:t>
            </a:r>
            <a:r>
              <a:rPr lang="en-US" sz="1600" dirty="0"/>
              <a:t>blocking technology in iOS9 threatens to undermine mobile </a:t>
            </a:r>
            <a:r>
              <a:rPr lang="en-US" sz="1600" dirty="0" smtClean="0"/>
              <a:t>advertising, but BIA/Kelsey </a:t>
            </a:r>
            <a:r>
              <a:rPr lang="en-US" sz="1600" dirty="0"/>
              <a:t>believes this </a:t>
            </a:r>
            <a:r>
              <a:rPr lang="en-US" sz="1600" dirty="0" smtClean="0"/>
              <a:t>topic is mostly overblown and will </a:t>
            </a:r>
            <a:r>
              <a:rPr lang="en-US" sz="1600" dirty="0"/>
              <a:t>have </a:t>
            </a:r>
            <a:r>
              <a:rPr lang="en-US" sz="1600" dirty="0" smtClean="0"/>
              <a:t>only a </a:t>
            </a:r>
            <a:r>
              <a:rPr lang="en-US" sz="1600" dirty="0"/>
              <a:t>minor </a:t>
            </a:r>
            <a:r>
              <a:rPr lang="en-US" sz="1600" dirty="0" smtClean="0"/>
              <a:t>impact </a:t>
            </a:r>
            <a:r>
              <a:rPr lang="en-US" sz="1600" dirty="0"/>
              <a:t>due to its applicability to </a:t>
            </a:r>
            <a:r>
              <a:rPr lang="en-US" sz="1600" dirty="0" smtClean="0"/>
              <a:t>a </a:t>
            </a:r>
            <a:r>
              <a:rPr lang="en-US" sz="1600" dirty="0"/>
              <a:t>narrow portion of mobile </a:t>
            </a:r>
            <a:r>
              <a:rPr lang="en-US" sz="1600" dirty="0" smtClean="0"/>
              <a:t>advertising (in</a:t>
            </a:r>
            <a:r>
              <a:rPr lang="en-US" sz="1600" dirty="0"/>
              <a:t>-browser banner ads for iOS users who </a:t>
            </a:r>
            <a:r>
              <a:rPr lang="en-US" sz="1600" dirty="0" smtClean="0"/>
              <a:t>download </a:t>
            </a:r>
            <a:r>
              <a:rPr lang="en-US" sz="1600" dirty="0"/>
              <a:t>and </a:t>
            </a:r>
            <a:r>
              <a:rPr lang="en-US" sz="1600" dirty="0" smtClean="0"/>
              <a:t>activate </a:t>
            </a:r>
            <a:r>
              <a:rPr lang="en-US" sz="1600" dirty="0"/>
              <a:t>ad </a:t>
            </a:r>
            <a:r>
              <a:rPr lang="en-US" sz="1600" dirty="0" smtClean="0"/>
              <a:t>blockers). </a:t>
            </a:r>
            <a:endParaRPr lang="en-US" sz="1600" dirty="0"/>
          </a:p>
          <a:p>
            <a:pPr lvl="1">
              <a:spcBef>
                <a:spcPts val="300"/>
              </a:spcBef>
              <a:spcAft>
                <a:spcPts val="300"/>
              </a:spcAft>
              <a:buClr>
                <a:schemeClr val="accent1"/>
              </a:buClr>
              <a:buFont typeface="Wingdings" panose="05000000000000000000" pitchFamily="2" charset="2"/>
              <a:buChar char="§"/>
            </a:pPr>
            <a:r>
              <a:rPr lang="en-US" sz="1600" dirty="0"/>
              <a:t>Native </a:t>
            </a:r>
            <a:r>
              <a:rPr lang="en-US" sz="1600" dirty="0" smtClean="0"/>
              <a:t>social </a:t>
            </a:r>
            <a:r>
              <a:rPr lang="en-US" sz="1600" dirty="0"/>
              <a:t>advertising (see slide </a:t>
            </a:r>
            <a:r>
              <a:rPr lang="en-US" sz="1600" dirty="0" smtClean="0"/>
              <a:t>61) </a:t>
            </a:r>
            <a:r>
              <a:rPr lang="en-US" sz="1600" dirty="0"/>
              <a:t>will pull market share from both search and display, due to the above trends and also its increasing </a:t>
            </a:r>
            <a:r>
              <a:rPr lang="en-US" sz="1600" dirty="0" smtClean="0"/>
              <a:t>desirability. </a:t>
            </a:r>
          </a:p>
          <a:p>
            <a:pPr lvl="1">
              <a:spcBef>
                <a:spcPts val="300"/>
              </a:spcBef>
              <a:spcAft>
                <a:spcPts val="300"/>
              </a:spcAft>
              <a:buClr>
                <a:schemeClr val="accent1"/>
              </a:buClr>
              <a:buFont typeface="Wingdings" panose="05000000000000000000" pitchFamily="2" charset="2"/>
              <a:buChar char="§"/>
            </a:pPr>
            <a:r>
              <a:rPr lang="en-US" sz="1600" dirty="0" smtClean="0"/>
              <a:t>Native social’s advantages also stem from high </a:t>
            </a:r>
            <a:r>
              <a:rPr lang="en-US" sz="1600" dirty="0"/>
              <a:t>performance </a:t>
            </a:r>
            <a:r>
              <a:rPr lang="en-US" sz="1600" dirty="0" smtClean="0"/>
              <a:t>compared with other mobile ad formats and benchmarks, and alignment </a:t>
            </a:r>
            <a:r>
              <a:rPr lang="en-US" sz="1600" dirty="0"/>
              <a:t>with mobile device </a:t>
            </a:r>
            <a:r>
              <a:rPr lang="en-US" sz="1600" dirty="0" smtClean="0"/>
              <a:t>realities, including: </a:t>
            </a:r>
          </a:p>
          <a:p>
            <a:pPr lvl="2">
              <a:spcBef>
                <a:spcPts val="300"/>
              </a:spcBef>
              <a:spcAft>
                <a:spcPts val="300"/>
              </a:spcAft>
              <a:buClr>
                <a:schemeClr val="accent1"/>
              </a:buClr>
              <a:buFont typeface="Wingdings" panose="05000000000000000000" pitchFamily="2" charset="2"/>
              <a:buChar char="§"/>
            </a:pPr>
            <a:r>
              <a:rPr lang="en-US" sz="1400" dirty="0" smtClean="0"/>
              <a:t>Sub-six inch screens, which favor </a:t>
            </a:r>
            <a:r>
              <a:rPr lang="en-US" sz="1400" dirty="0"/>
              <a:t>in-feed units over </a:t>
            </a:r>
            <a:r>
              <a:rPr lang="en-US" sz="1400" dirty="0" smtClean="0"/>
              <a:t>banners</a:t>
            </a:r>
          </a:p>
          <a:p>
            <a:pPr lvl="2">
              <a:spcBef>
                <a:spcPts val="300"/>
              </a:spcBef>
              <a:spcAft>
                <a:spcPts val="300"/>
              </a:spcAft>
              <a:buClr>
                <a:schemeClr val="accent1"/>
              </a:buClr>
              <a:buFont typeface="Wingdings" panose="05000000000000000000" pitchFamily="2" charset="2"/>
              <a:buChar char="§"/>
            </a:pPr>
            <a:r>
              <a:rPr lang="en-US" sz="1400" dirty="0" smtClean="0"/>
              <a:t>The growing consumer influence and buying empowerment of millennials</a:t>
            </a:r>
            <a:r>
              <a:rPr lang="en-US" sz="1400" dirty="0"/>
              <a:t>, who are more receptive to native social advertising than other </a:t>
            </a:r>
            <a:r>
              <a:rPr lang="en-US" sz="1400" dirty="0" smtClean="0"/>
              <a:t>formats </a:t>
            </a:r>
            <a:endParaRPr lang="en-US" sz="1400" dirty="0"/>
          </a:p>
          <a:p>
            <a:pPr marL="0" indent="0">
              <a:buNone/>
            </a:pPr>
            <a:endParaRPr lang="en-US" sz="1400" dirty="0"/>
          </a:p>
        </p:txBody>
      </p:sp>
      <p:sp>
        <p:nvSpPr>
          <p:cNvPr id="3" name="Tit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ts val="4500"/>
              </a:lnSpc>
            </a:pPr>
            <a:r>
              <a:rPr lang="en-US" sz="3200" dirty="0"/>
              <a:t>Overall Mobile Ad Revenue Drivers</a:t>
            </a:r>
          </a:p>
        </p:txBody>
      </p:sp>
      <p:sp>
        <p:nvSpPr>
          <p:cNvPr id="4" name="TextBox 3"/>
          <p:cNvSpPr txBox="1"/>
          <p:nvPr/>
        </p:nvSpPr>
        <p:spPr>
          <a:xfrm>
            <a:off x="2209800" y="6476999"/>
            <a:ext cx="4177041" cy="276999"/>
          </a:xfrm>
          <a:prstGeom prst="rect">
            <a:avLst/>
          </a:prstGeom>
          <a:noFill/>
        </p:spPr>
        <p:txBody>
          <a:bodyPr wrap="none" rtlCol="0">
            <a:spAutoFit/>
          </a:bodyPr>
          <a:lstStyle/>
          <a:p>
            <a:r>
              <a:rPr lang="en-US" sz="1200" dirty="0" smtClean="0">
                <a:latin typeface="+mj-lt"/>
                <a:cs typeface="Segoe UI" panose="020B0502040204020203" pitchFamily="34" charset="0"/>
              </a:rPr>
              <a:t>*See BIA/Kelsey Insight Paper: Mobile Search’s Next Era </a:t>
            </a:r>
            <a:endParaRPr lang="en-US" sz="1200" dirty="0">
              <a:latin typeface="+mj-lt"/>
              <a:cs typeface="Segoe UI" panose="020B0502040204020203" pitchFamily="34" charset="0"/>
            </a:endParaRPr>
          </a:p>
        </p:txBody>
      </p:sp>
    </p:spTree>
    <p:extLst>
      <p:ext uri="{BB962C8B-B14F-4D97-AF65-F5344CB8AC3E}">
        <p14:creationId xmlns:p14="http://schemas.microsoft.com/office/powerpoint/2010/main" val="8613765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33350"/>
            <a:ext cx="8371681" cy="1143000"/>
          </a:xfrm>
        </p:spPr>
        <p:txBody>
          <a:bodyPr/>
          <a:lstStyle/>
          <a:p>
            <a:r>
              <a:rPr lang="en-US" dirty="0" smtClean="0"/>
              <a:t>Local Share of Mobile Ad Spend by Format</a:t>
            </a:r>
            <a:endParaRPr lang="en-US" dirty="0"/>
          </a:p>
        </p:txBody>
      </p:sp>
      <p:graphicFrame>
        <p:nvGraphicFramePr>
          <p:cNvPr id="5" name="Content Placeholder 3"/>
          <p:cNvGraphicFramePr>
            <a:graphicFrameLocks noGrp="1"/>
          </p:cNvGraphicFramePr>
          <p:nvPr>
            <p:extLst>
              <p:ext uri="{D42A27DB-BD31-4B8C-83A1-F6EECF244321}">
                <p14:modId xmlns:p14="http://schemas.microsoft.com/office/powerpoint/2010/main" val="3649170143"/>
              </p:ext>
            </p:extLst>
          </p:nvPr>
        </p:nvGraphicFramePr>
        <p:xfrm>
          <a:off x="385883" y="1143000"/>
          <a:ext cx="4345801" cy="3738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extLst>
              <p:ext uri="{D42A27DB-BD31-4B8C-83A1-F6EECF244321}">
                <p14:modId xmlns:p14="http://schemas.microsoft.com/office/powerpoint/2010/main" val="3867543958"/>
              </p:ext>
            </p:extLst>
          </p:nvPr>
        </p:nvGraphicFramePr>
        <p:xfrm>
          <a:off x="4733925" y="2580315"/>
          <a:ext cx="4343400" cy="3732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305900"/>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Mobile Ad Formats: Key Takeaways</a:t>
            </a:r>
            <a:endParaRPr lang="en-US" sz="3200" dirty="0"/>
          </a:p>
        </p:txBody>
      </p:sp>
      <p:sp>
        <p:nvSpPr>
          <p:cNvPr id="3" name="Content Placeholder 2"/>
          <p:cNvSpPr>
            <a:spLocks noGrp="1"/>
          </p:cNvSpPr>
          <p:nvPr>
            <p:ph idx="1"/>
          </p:nvPr>
        </p:nvSpPr>
        <p:spPr>
          <a:xfrm>
            <a:off x="457200" y="1666875"/>
            <a:ext cx="8324849" cy="4886325"/>
          </a:xfrm>
        </p:spPr>
        <p:txBody>
          <a:bodyPr wrap="square" tIns="0" bIns="914400">
            <a:noAutofit/>
          </a:bodyPr>
          <a:lstStyle/>
          <a:p>
            <a:pPr>
              <a:spcBef>
                <a:spcPts val="600"/>
              </a:spcBef>
              <a:spcAft>
                <a:spcPts val="600"/>
              </a:spcAft>
              <a:buClr>
                <a:schemeClr val="accent1"/>
              </a:buClr>
              <a:buFont typeface="Wingdings" panose="05000000000000000000" pitchFamily="2" charset="2"/>
              <a:buChar char="§"/>
            </a:pPr>
            <a:r>
              <a:rPr lang="en-US" sz="2000" dirty="0"/>
              <a:t>BIA/Kelsey measures various mobile ad formats, including search, display, video, SMS and native social advertising.</a:t>
            </a:r>
          </a:p>
          <a:p>
            <a:pPr>
              <a:spcBef>
                <a:spcPts val="600"/>
              </a:spcBef>
              <a:spcAft>
                <a:spcPts val="600"/>
              </a:spcAft>
              <a:buClr>
                <a:schemeClr val="accent1"/>
              </a:buClr>
              <a:buFont typeface="Wingdings" panose="05000000000000000000" pitchFamily="2" charset="2"/>
              <a:buChar char="§"/>
            </a:pPr>
            <a:r>
              <a:rPr lang="en-US" sz="2000" dirty="0"/>
              <a:t>Because they are bought and sold in various ways, different formulas and models apply to the composition and financial modeling of each mobile ad format in this forecast. </a:t>
            </a:r>
          </a:p>
          <a:p>
            <a:pPr>
              <a:spcBef>
                <a:spcPts val="600"/>
              </a:spcBef>
              <a:spcAft>
                <a:spcPts val="600"/>
              </a:spcAft>
              <a:buClr>
                <a:schemeClr val="accent1"/>
              </a:buClr>
              <a:buFont typeface="Wingdings" panose="05000000000000000000" pitchFamily="2" charset="2"/>
              <a:buChar char="§"/>
            </a:pPr>
            <a:r>
              <a:rPr lang="en-US" sz="2000" dirty="0"/>
              <a:t>Search advertising currently holds the largest share, followed by display and native social ads. Search will continue to eclipse all ad formats and hold the largest share.</a:t>
            </a:r>
          </a:p>
          <a:p>
            <a:pPr lvl="1">
              <a:spcBef>
                <a:spcPts val="600"/>
              </a:spcBef>
              <a:spcAft>
                <a:spcPts val="600"/>
              </a:spcAft>
              <a:buClr>
                <a:schemeClr val="accent1"/>
              </a:buClr>
              <a:buFont typeface="Wingdings" panose="05000000000000000000" pitchFamily="2" charset="2"/>
              <a:buChar char="§"/>
            </a:pPr>
            <a:r>
              <a:rPr lang="en-US" sz="1800" dirty="0"/>
              <a:t>This is driven by premium ad rates that develop as a function of search’s intent-driven nature. This can be seen so far in Google’s commanding lead in U.S. mobile advertising revenues (roughly 50% market share).</a:t>
            </a:r>
          </a:p>
          <a:p>
            <a:pPr lvl="1">
              <a:spcBef>
                <a:spcPts val="600"/>
              </a:spcBef>
              <a:spcAft>
                <a:spcPts val="600"/>
              </a:spcAft>
              <a:buClr>
                <a:schemeClr val="accent1"/>
              </a:buClr>
              <a:buFont typeface="Wingdings" panose="05000000000000000000" pitchFamily="2" charset="2"/>
              <a:buChar char="§"/>
            </a:pPr>
            <a:r>
              <a:rPr lang="en-US" sz="1800" dirty="0"/>
              <a:t>This outlook must, however, keep in mind some of the factors mentioned on slide 58, which could temper search’s share in the longer term. </a:t>
            </a:r>
          </a:p>
          <a:p>
            <a:pPr>
              <a:spcBef>
                <a:spcPts val="600"/>
              </a:spcBef>
              <a:spcAft>
                <a:spcPts val="600"/>
              </a:spcAft>
              <a:buClr>
                <a:schemeClr val="accent1"/>
              </a:buClr>
              <a:buFont typeface="Wingdings" panose="05000000000000000000" pitchFamily="2" charset="2"/>
              <a:buChar char="§"/>
            </a:pPr>
            <a:endParaRPr lang="en-US" sz="2000" dirty="0"/>
          </a:p>
          <a:p>
            <a:pPr>
              <a:spcBef>
                <a:spcPts val="600"/>
              </a:spcBef>
              <a:spcAft>
                <a:spcPts val="600"/>
              </a:spcAft>
              <a:buClr>
                <a:schemeClr val="accent1"/>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13361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199" y="1200150"/>
            <a:ext cx="8371681" cy="5105400"/>
          </a:xfrm>
          <a:noFill/>
          <a:ln w="9525">
            <a:noFill/>
            <a:miter lim="800000"/>
            <a:headEnd/>
            <a:tailEnd/>
          </a:ln>
        </p:spPr>
        <p:txBody>
          <a:bodyPr vert="horz" wrap="square" lIns="91440" tIns="0" rIns="91440" bIns="914400" numCol="1" anchor="t" anchorCtr="0" compatLnSpc="1">
            <a:prstTxWarp prst="textNoShape">
              <a:avLst/>
            </a:prstTxWarp>
            <a:noAutofit/>
          </a:bodyPr>
          <a:lstStyle/>
          <a:p>
            <a:pPr>
              <a:spcBef>
                <a:spcPts val="600"/>
              </a:spcBef>
              <a:spcAft>
                <a:spcPts val="0"/>
              </a:spcAft>
            </a:pPr>
            <a:r>
              <a:rPr lang="en-US" sz="1800" dirty="0" smtClean="0"/>
              <a:t>Native social </a:t>
            </a:r>
            <a:r>
              <a:rPr lang="en-US" sz="1800" dirty="0"/>
              <a:t>is a notable and </a:t>
            </a:r>
            <a:r>
              <a:rPr lang="en-US" sz="1800" dirty="0" smtClean="0"/>
              <a:t>fast-moving format, </a:t>
            </a:r>
            <a:r>
              <a:rPr lang="en-US" sz="1800" dirty="0"/>
              <a:t>defined by </a:t>
            </a:r>
            <a:r>
              <a:rPr lang="en-US" sz="1800" dirty="0" smtClean="0"/>
              <a:t>graphical </a:t>
            </a:r>
            <a:r>
              <a:rPr lang="en-US" sz="1800" dirty="0"/>
              <a:t>and textual brand messaging that is merged into the organic feed-based interfaces of mobile social apps. </a:t>
            </a:r>
            <a:endParaRPr lang="en-US" sz="1800" dirty="0" smtClean="0"/>
          </a:p>
          <a:p>
            <a:pPr>
              <a:lnSpc>
                <a:spcPct val="120000"/>
              </a:lnSpc>
              <a:spcBef>
                <a:spcPts val="600"/>
              </a:spcBef>
              <a:spcAft>
                <a:spcPts val="0"/>
              </a:spcAft>
            </a:pPr>
            <a:r>
              <a:rPr lang="en-US" sz="1800" dirty="0" smtClean="0"/>
              <a:t>These in-feed ads are targeted based on granular social signals (e.g., behavior and connections within the social graph), as opposed to traditional display ad targeting methods.  </a:t>
            </a:r>
            <a:endParaRPr lang="en-US" sz="1800" dirty="0"/>
          </a:p>
          <a:p>
            <a:pPr>
              <a:spcBef>
                <a:spcPts val="600"/>
              </a:spcBef>
              <a:spcAft>
                <a:spcPts val="0"/>
              </a:spcAft>
            </a:pPr>
            <a:r>
              <a:rPr lang="en-US" sz="1800" dirty="0" smtClean="0"/>
              <a:t>In that sense, native </a:t>
            </a:r>
            <a:r>
              <a:rPr lang="en-US" sz="1800" dirty="0"/>
              <a:t>social should not be confused </a:t>
            </a:r>
            <a:r>
              <a:rPr lang="en-US" sz="1800" dirty="0" smtClean="0"/>
              <a:t>with traditional display ads </a:t>
            </a:r>
            <a:r>
              <a:rPr lang="en-US" sz="1800" dirty="0"/>
              <a:t>that </a:t>
            </a:r>
            <a:r>
              <a:rPr lang="en-US" sz="1800" dirty="0" smtClean="0"/>
              <a:t>are </a:t>
            </a:r>
            <a:r>
              <a:rPr lang="en-US" sz="1800" dirty="0"/>
              <a:t>placed </a:t>
            </a:r>
            <a:r>
              <a:rPr lang="en-US" sz="1800" dirty="0" smtClean="0"/>
              <a:t>by ad networks as banner advertising, including those in </a:t>
            </a:r>
            <a:r>
              <a:rPr lang="en-US" sz="1800" dirty="0"/>
              <a:t>social-oriented mobile </a:t>
            </a:r>
            <a:r>
              <a:rPr lang="en-US" sz="1800" dirty="0" smtClean="0"/>
              <a:t>apps. The latter would be counted in the traditional display category. </a:t>
            </a:r>
            <a:endParaRPr lang="en-US" sz="1800" dirty="0"/>
          </a:p>
          <a:p>
            <a:pPr>
              <a:spcBef>
                <a:spcPts val="600"/>
              </a:spcBef>
              <a:spcAft>
                <a:spcPts val="600"/>
              </a:spcAft>
            </a:pPr>
            <a:r>
              <a:rPr lang="en-US" sz="1800" dirty="0"/>
              <a:t>Native social ads are conversely defined by their format. It is most </a:t>
            </a:r>
            <a:r>
              <a:rPr lang="en-US" sz="1800" dirty="0" smtClean="0"/>
              <a:t>often graphical or textual news feed </a:t>
            </a:r>
            <a:r>
              <a:rPr lang="en-US" sz="1800" dirty="0"/>
              <a:t>integration into specific social apps that offer this option. </a:t>
            </a:r>
            <a:endParaRPr lang="en-US" sz="1800" dirty="0" smtClean="0"/>
          </a:p>
          <a:p>
            <a:pPr>
              <a:spcBef>
                <a:spcPts val="600"/>
              </a:spcBef>
              <a:spcAft>
                <a:spcPts val="0"/>
              </a:spcAft>
            </a:pPr>
            <a:r>
              <a:rPr lang="en-US" sz="1800" dirty="0" smtClean="0"/>
              <a:t>The </a:t>
            </a:r>
            <a:r>
              <a:rPr lang="en-US" sz="1800" dirty="0"/>
              <a:t>most common examples are Facebook’s News Feed </a:t>
            </a:r>
            <a:r>
              <a:rPr lang="en-US" sz="1800" dirty="0" smtClean="0"/>
              <a:t>Ads </a:t>
            </a:r>
            <a:r>
              <a:rPr lang="en-US" sz="1800" dirty="0"/>
              <a:t>and Twitter’s Promoted Tweets</a:t>
            </a:r>
            <a:r>
              <a:rPr lang="en-US" sz="1800" dirty="0" smtClean="0"/>
              <a:t>. Instagram and LinkedIn have similar offerings, which continue to grow in prevalence and ad coverage.</a:t>
            </a:r>
            <a:endParaRPr lang="en-US" sz="1800" dirty="0"/>
          </a:p>
          <a:p>
            <a:pPr marL="0" indent="0">
              <a:spcBef>
                <a:spcPts val="600"/>
              </a:spcBef>
              <a:spcAft>
                <a:spcPts val="0"/>
              </a:spcAft>
              <a:buNone/>
            </a:pPr>
            <a:endParaRPr lang="en-US" sz="1800" dirty="0"/>
          </a:p>
        </p:txBody>
      </p:sp>
      <p:sp>
        <p:nvSpPr>
          <p:cNvPr id="4" name="Title 1"/>
          <p:cNvSpPr>
            <a:spLocks noGrp="1"/>
          </p:cNvSpPr>
          <p:nvPr>
            <p:ph type="title"/>
          </p:nvPr>
        </p:nvSpPr>
        <p:spPr>
          <a:xfrm>
            <a:off x="457199" y="133350"/>
            <a:ext cx="8371681" cy="1143000"/>
          </a:xfrm>
        </p:spPr>
        <p:txBody>
          <a:bodyPr/>
          <a:lstStyle/>
          <a:p>
            <a:r>
              <a:rPr lang="en-US" dirty="0" smtClean="0"/>
              <a:t>Mobile Ad Formats: </a:t>
            </a:r>
            <a:r>
              <a:rPr lang="en-US" i="1" dirty="0" smtClean="0"/>
              <a:t>Key Takeaways (cont.)</a:t>
            </a:r>
            <a:endParaRPr lang="en-US" i="1" dirty="0"/>
          </a:p>
        </p:txBody>
      </p:sp>
    </p:spTree>
    <p:extLst>
      <p:ext uri="{BB962C8B-B14F-4D97-AF65-F5344CB8AC3E}">
        <p14:creationId xmlns:p14="http://schemas.microsoft.com/office/powerpoint/2010/main" val="502706166"/>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Mobile: Annual Revenue Changes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4155466"/>
              </p:ext>
            </p:extLst>
          </p:nvPr>
        </p:nvGraphicFramePr>
        <p:xfrm>
          <a:off x="457200" y="1295400"/>
          <a:ext cx="8458202" cy="4648198"/>
        </p:xfrm>
        <a:graphic>
          <a:graphicData uri="http://schemas.openxmlformats.org/drawingml/2006/table">
            <a:tbl>
              <a:tblPr/>
              <a:tblGrid>
                <a:gridCol w="1564210">
                  <a:extLst>
                    <a:ext uri="{9D8B030D-6E8A-4147-A177-3AD203B41FA5}">
                      <a16:colId xmlns="" xmlns:a16="http://schemas.microsoft.com/office/drawing/2014/main" val="20000"/>
                    </a:ext>
                  </a:extLst>
                </a:gridCol>
                <a:gridCol w="975565">
                  <a:extLst>
                    <a:ext uri="{9D8B030D-6E8A-4147-A177-3AD203B41FA5}">
                      <a16:colId xmlns="" xmlns:a16="http://schemas.microsoft.com/office/drawing/2014/main" val="20001"/>
                    </a:ext>
                  </a:extLst>
                </a:gridCol>
                <a:gridCol w="975565">
                  <a:extLst>
                    <a:ext uri="{9D8B030D-6E8A-4147-A177-3AD203B41FA5}">
                      <a16:colId xmlns="" xmlns:a16="http://schemas.microsoft.com/office/drawing/2014/main" val="20002"/>
                    </a:ext>
                  </a:extLst>
                </a:gridCol>
                <a:gridCol w="975565">
                  <a:extLst>
                    <a:ext uri="{9D8B030D-6E8A-4147-A177-3AD203B41FA5}">
                      <a16:colId xmlns="" xmlns:a16="http://schemas.microsoft.com/office/drawing/2014/main" val="20003"/>
                    </a:ext>
                  </a:extLst>
                </a:gridCol>
                <a:gridCol w="975565">
                  <a:extLst>
                    <a:ext uri="{9D8B030D-6E8A-4147-A177-3AD203B41FA5}">
                      <a16:colId xmlns="" xmlns:a16="http://schemas.microsoft.com/office/drawing/2014/main" val="20004"/>
                    </a:ext>
                  </a:extLst>
                </a:gridCol>
                <a:gridCol w="975565">
                  <a:extLst>
                    <a:ext uri="{9D8B030D-6E8A-4147-A177-3AD203B41FA5}">
                      <a16:colId xmlns="" xmlns:a16="http://schemas.microsoft.com/office/drawing/2014/main" val="20005"/>
                    </a:ext>
                  </a:extLst>
                </a:gridCol>
                <a:gridCol w="975565">
                  <a:extLst>
                    <a:ext uri="{9D8B030D-6E8A-4147-A177-3AD203B41FA5}">
                      <a16:colId xmlns="" xmlns:a16="http://schemas.microsoft.com/office/drawing/2014/main" val="20006"/>
                    </a:ext>
                  </a:extLst>
                </a:gridCol>
                <a:gridCol w="1040602">
                  <a:extLst>
                    <a:ext uri="{9D8B030D-6E8A-4147-A177-3AD203B41FA5}">
                      <a16:colId xmlns="" xmlns:a16="http://schemas.microsoft.com/office/drawing/2014/main" val="20007"/>
                    </a:ext>
                  </a:extLst>
                </a:gridCol>
              </a:tblGrid>
              <a:tr h="915014">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Media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dirty="0" smtClean="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2020</a:t>
                      </a:r>
                      <a:endPar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rtl="0" fontAlgn="ctr"/>
                      <a:r>
                        <a:rPr lang="en-US" sz="1400" b="0" i="0" u="none" strike="noStrike">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CAGR </a:t>
                      </a:r>
                      <a:endParaRPr lang="en-US" sz="1400" b="0" i="0" u="none" strike="noStrike" smtClean="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rtl="0" fontAlgn="ctr"/>
                      <a:r>
                        <a:rPr lang="en-US" sz="1400" b="0" i="0" u="none" strike="noStrike" smtClean="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400" b="0" i="0" u="none" strike="noStrike" dirty="0" smtClean="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2015-2020)</a:t>
                      </a:r>
                      <a:endParaRPr lang="en-US" sz="1400" b="0" i="0" u="none" strike="noStrike" dirty="0">
                        <a:ln>
                          <a:noFill/>
                        </a:ln>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solidFill>
                  </a:tcPr>
                </a:tc>
                <a:extLst>
                  <a:ext uri="{0D108BD9-81ED-4DB2-BD59-A6C34878D82A}">
                    <a16:rowId xmlns="" xmlns:a16="http://schemas.microsoft.com/office/drawing/2014/main" val="10000"/>
                  </a:ext>
                </a:extLst>
              </a:tr>
              <a:tr h="466648">
                <a:tc>
                  <a:txBody>
                    <a:bodyPr/>
                    <a:lstStyle/>
                    <a:p>
                      <a:pPr marL="114300" indent="0" algn="l" rtl="0" fontAlgn="ctr"/>
                      <a:r>
                        <a:rPr lang="en-US" sz="1200" b="0" i="0" u="none" strike="noStrike"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Location</a:t>
                      </a:r>
                      <a:r>
                        <a:rPr lang="en-US" sz="1200" b="0" i="0" u="none" strike="noStrike" dirty="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200" b="0" i="0" u="none" strike="noStrike"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Targeted      Mobile</a:t>
                      </a:r>
                      <a:endPar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41.6%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33.3%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30.0%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19.7%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466648">
                <a:tc>
                  <a:txBody>
                    <a:bodyPr/>
                    <a:lstStyle/>
                    <a:p>
                      <a:pPr marL="114300" indent="0" algn="l" rtl="0" fontAlgn="ctr"/>
                      <a:r>
                        <a:rPr lang="en-US" sz="1200" b="0" i="0" u="none" strike="noStrike"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Mobile</a:t>
                      </a:r>
                      <a:r>
                        <a:rPr lang="en-US" sz="1200" b="0" i="0" u="none" strike="noStrike" baseline="0"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200" b="0" i="0" u="none" strike="noStrike"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Traditional</a:t>
                      </a:r>
                      <a:r>
                        <a:rPr lang="en-US" sz="1200" b="0" i="0" u="none" strike="noStrike" baseline="0"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200" b="0" i="0" u="none" strike="noStrike"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Display</a:t>
                      </a:r>
                      <a:endPar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32.7%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33.6%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30.9%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28.6%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26.5%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24.6%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28.8%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r h="466648">
                <a:tc>
                  <a:txBody>
                    <a:bodyPr/>
                    <a:lstStyle/>
                    <a:p>
                      <a:pPr marL="114300" indent="0" algn="l" rtl="0" fontAlgn="ctr"/>
                      <a:r>
                        <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Mobile Search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37.5%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17.8%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66648">
                <a:tc>
                  <a:txBody>
                    <a:bodyPr/>
                    <a:lstStyle/>
                    <a:p>
                      <a:pPr marL="114300" indent="0" algn="l" rtl="0" fontAlgn="ctr"/>
                      <a:r>
                        <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SMS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4"/>
                  </a:ext>
                </a:extLst>
              </a:tr>
              <a:tr h="466648">
                <a:tc>
                  <a:txBody>
                    <a:bodyPr/>
                    <a:lstStyle/>
                    <a:p>
                      <a:pPr marL="114300" indent="0" algn="l" rtl="0" fontAlgn="ctr"/>
                      <a:r>
                        <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Mobile Video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35.0%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53.3%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32.1%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13.3%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latin typeface="+mj-lt"/>
                        </a:rPr>
                        <a:t>29.1%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66648">
                <a:tc>
                  <a:txBody>
                    <a:bodyPr/>
                    <a:lstStyle/>
                    <a:p>
                      <a:pPr marL="114300" indent="0" algn="l" rtl="0" fontAlgn="ctr"/>
                      <a:r>
                        <a:rPr lang="en-US" sz="1200" b="0" i="0" u="none" strike="noStrike"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Mobile Social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73.1%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46.9%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42.9%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35.7%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18.8%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14.4%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latin typeface="+mj-lt"/>
                        </a:rPr>
                        <a:t>31.1%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6"/>
                  </a:ext>
                </a:extLst>
              </a:tr>
              <a:tr h="466648">
                <a:tc>
                  <a:txBody>
                    <a:bodyPr/>
                    <a:lstStyle/>
                    <a:p>
                      <a:pPr algn="l" rtl="0" fontAlgn="ctr"/>
                      <a:r>
                        <a:rPr lang="en-US" sz="1200" b="0" i="0" u="none" strike="noStrike"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Total Local Adv.</a:t>
                      </a:r>
                      <a:endParaRPr lang="en-US" sz="1200" b="0" i="0" u="none" strike="noStrike"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7"/>
                  </a:ext>
                </a:extLst>
              </a:tr>
              <a:tr h="466648">
                <a:tc>
                  <a:txBody>
                    <a:bodyPr/>
                    <a:lstStyle/>
                    <a:p>
                      <a:pPr algn="l" rtl="0" fontAlgn="ctr"/>
                      <a:r>
                        <a:rPr lang="en-US" sz="1200" b="0" i="0" u="none" strike="noStrike"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GDP </a:t>
                      </a:r>
                      <a:endParaRPr lang="en-US" sz="1200" b="0" i="0" u="none" strike="noStrike"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1200" b="0" i="0" u="none" strike="noStrik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86860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7125" y="3300988"/>
            <a:ext cx="8449922" cy="485775"/>
          </a:xfrm>
        </p:spPr>
        <p:txBody>
          <a:bodyPr/>
          <a:lstStyle/>
          <a:p>
            <a:r>
              <a:rPr lang="en-US" dirty="0" smtClean="0"/>
              <a:t>Mike Boland</a:t>
            </a:r>
            <a:endParaRPr lang="en-US" dirty="0"/>
          </a:p>
        </p:txBody>
      </p:sp>
      <p:sp>
        <p:nvSpPr>
          <p:cNvPr id="4" name="Text Placeholder 3"/>
          <p:cNvSpPr>
            <a:spLocks noGrp="1"/>
          </p:cNvSpPr>
          <p:nvPr>
            <p:ph type="body" sz="quarter" idx="15"/>
          </p:nvPr>
        </p:nvSpPr>
        <p:spPr/>
        <p:txBody>
          <a:bodyPr/>
          <a:lstStyle/>
          <a:p>
            <a:r>
              <a:rPr lang="en-US" dirty="0" smtClean="0"/>
              <a:t>VP</a:t>
            </a:r>
            <a:r>
              <a:rPr lang="en-US" dirty="0" smtClean="0"/>
              <a:t>, Chief </a:t>
            </a:r>
            <a:r>
              <a:rPr lang="en-US" dirty="0" smtClean="0"/>
              <a:t>Analyst</a:t>
            </a:r>
            <a:endParaRPr lang="en-US" dirty="0" smtClean="0"/>
          </a:p>
          <a:p>
            <a:r>
              <a:rPr lang="en-US" dirty="0" smtClean="0">
                <a:hlinkClick r:id="rId2"/>
              </a:rPr>
              <a:t>mboland@</a:t>
            </a:r>
            <a:r>
              <a:rPr lang="en-US" dirty="0" smtClean="0">
                <a:hlinkClick r:id="rId2"/>
              </a:rPr>
              <a:t>biakelsey.com</a:t>
            </a:r>
            <a:endParaRPr lang="en-US" dirty="0" smtClean="0"/>
          </a:p>
          <a:p>
            <a:endParaRPr lang="en-US" dirty="0"/>
          </a:p>
        </p:txBody>
      </p:sp>
    </p:spTree>
    <p:extLst>
      <p:ext uri="{BB962C8B-B14F-4D97-AF65-F5344CB8AC3E}">
        <p14:creationId xmlns:p14="http://schemas.microsoft.com/office/powerpoint/2010/main" val="6782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chor="t"/>
          <a:lstStyle/>
          <a:p>
            <a:r>
              <a:rPr lang="en-US" sz="3200" dirty="0"/>
              <a:t>About This Forecast</a:t>
            </a:r>
          </a:p>
        </p:txBody>
      </p:sp>
      <p:sp>
        <p:nvSpPr>
          <p:cNvPr id="3" name="Content Placeholder 2"/>
          <p:cNvSpPr>
            <a:spLocks noGrp="1"/>
          </p:cNvSpPr>
          <p:nvPr>
            <p:ph idx="1"/>
          </p:nvPr>
        </p:nvSpPr>
        <p:spPr>
          <a:xfrm>
            <a:off x="609601" y="1790700"/>
            <a:ext cx="7899400" cy="3973513"/>
          </a:xfrm>
        </p:spPr>
        <p:txBody>
          <a:bodyPr/>
          <a:lstStyle/>
          <a:p>
            <a:pPr>
              <a:spcBef>
                <a:spcPts val="0"/>
              </a:spcBef>
              <a:spcAft>
                <a:spcPts val="1200"/>
              </a:spcAft>
              <a:buClr>
                <a:schemeClr val="accent1"/>
              </a:buClr>
              <a:buFont typeface="Wingdings" panose="05000000000000000000" pitchFamily="2" charset="2"/>
              <a:buChar char="§"/>
            </a:pPr>
            <a:r>
              <a:rPr lang="en-US" sz="1800" dirty="0">
                <a:solidFill>
                  <a:srgbClr val="000000"/>
                </a:solidFill>
              </a:rPr>
              <a:t>BIA/Kelsey continuously monitors the local media marketplace. Twice annually we build a forecast that brings together these media for a holistic view of the U.S. local advertising picture (definitions are provided). </a:t>
            </a:r>
          </a:p>
          <a:p>
            <a:pPr marL="685800" lvl="2">
              <a:spcBef>
                <a:spcPts val="0"/>
              </a:spcBef>
              <a:spcAft>
                <a:spcPts val="1200"/>
              </a:spcAft>
              <a:buClr>
                <a:schemeClr val="accent1"/>
              </a:buClr>
              <a:buFont typeface="Wingdings" panose="05000000000000000000" pitchFamily="2" charset="2"/>
              <a:buChar char="§"/>
            </a:pPr>
            <a:r>
              <a:rPr lang="en-US" sz="1600" dirty="0">
                <a:solidFill>
                  <a:srgbClr val="000000"/>
                </a:solidFill>
              </a:rPr>
              <a:t>Our main yearly forecast is produced in </a:t>
            </a:r>
            <a:r>
              <a:rPr lang="en-US" sz="1600" dirty="0" smtClean="0">
                <a:solidFill>
                  <a:srgbClr val="000000"/>
                </a:solidFill>
              </a:rPr>
              <a:t>the fall to </a:t>
            </a:r>
            <a:r>
              <a:rPr lang="en-US" sz="1600" dirty="0">
                <a:solidFill>
                  <a:srgbClr val="000000"/>
                </a:solidFill>
              </a:rPr>
              <a:t>support the budgeting and planning activities of our clients.</a:t>
            </a:r>
          </a:p>
          <a:p>
            <a:pPr marL="685800" lvl="2">
              <a:spcBef>
                <a:spcPts val="0"/>
              </a:spcBef>
              <a:spcAft>
                <a:spcPts val="1200"/>
              </a:spcAft>
              <a:buClr>
                <a:schemeClr val="accent1"/>
              </a:buClr>
              <a:buFont typeface="Wingdings" panose="05000000000000000000" pitchFamily="2" charset="2"/>
              <a:buChar char="§"/>
            </a:pPr>
            <a:r>
              <a:rPr lang="en-US" sz="1600" dirty="0">
                <a:solidFill>
                  <a:srgbClr val="000000"/>
                </a:solidFill>
              </a:rPr>
              <a:t>The update is published the following spring (April).</a:t>
            </a:r>
          </a:p>
          <a:p>
            <a:pPr>
              <a:spcBef>
                <a:spcPts val="0"/>
              </a:spcBef>
              <a:spcAft>
                <a:spcPts val="1200"/>
              </a:spcAft>
              <a:buClr>
                <a:schemeClr val="accent1"/>
              </a:buClr>
              <a:buFont typeface="Wingdings" panose="05000000000000000000" pitchFamily="2" charset="2"/>
              <a:buChar char="§"/>
            </a:pPr>
            <a:r>
              <a:rPr lang="en-US" sz="1800" dirty="0">
                <a:solidFill>
                  <a:srgbClr val="000000"/>
                </a:solidFill>
              </a:rPr>
              <a:t>The slides that follow present an overall assessment of the local media market, including forecasts and explanations, followed by a drilldown of various segments (beginning on slide 23). </a:t>
            </a:r>
          </a:p>
          <a:p>
            <a:pPr>
              <a:spcBef>
                <a:spcPts val="300"/>
              </a:spcBef>
              <a:spcAft>
                <a:spcPts val="600"/>
              </a:spcAft>
              <a:buClr>
                <a:schemeClr val="accent1"/>
              </a:buClr>
              <a:buFont typeface="Wingdings" panose="05000000000000000000" pitchFamily="2" charset="2"/>
              <a:buChar char="§"/>
            </a:pPr>
            <a:r>
              <a:rPr lang="en-US" sz="18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For more information on the various segments that constitute the overall local media market, please contact Mark Fratrik, SVP and chief economist, at </a:t>
            </a:r>
            <a:r>
              <a:rPr lang="en-US" sz="18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hlinkClick r:id="rId3"/>
              </a:rPr>
              <a:t>mfratrik@biakelsey.com</a:t>
            </a:r>
            <a:r>
              <a:rPr lang="en-US" sz="18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	</a:t>
            </a:r>
          </a:p>
          <a:p>
            <a:pPr marL="0" indent="0">
              <a:spcBef>
                <a:spcPts val="300"/>
              </a:spcBef>
              <a:spcAft>
                <a:spcPts val="600"/>
              </a:spcAft>
              <a:buClr>
                <a:schemeClr val="accent1"/>
              </a:buClr>
              <a:buNone/>
            </a:pPr>
            <a:endParaRPr lang="en-US" sz="2000" dirty="0"/>
          </a:p>
          <a:p>
            <a:pPr>
              <a:buClr>
                <a:schemeClr val="accent1"/>
              </a:buClr>
              <a:buNone/>
            </a:pPr>
            <a:endParaRPr lang="en-US" sz="2000" dirty="0" smtClean="0"/>
          </a:p>
        </p:txBody>
      </p:sp>
    </p:spTree>
    <p:extLst>
      <p:ext uri="{BB962C8B-B14F-4D97-AF65-F5344CB8AC3E}">
        <p14:creationId xmlns:p14="http://schemas.microsoft.com/office/powerpoint/2010/main" val="3293755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chor="t"/>
          <a:lstStyle/>
          <a:p>
            <a:r>
              <a:rPr lang="en-US" sz="3200" dirty="0"/>
              <a:t>Objectives</a:t>
            </a:r>
          </a:p>
        </p:txBody>
      </p:sp>
      <p:sp>
        <p:nvSpPr>
          <p:cNvPr id="3" name="Content Placeholder 2"/>
          <p:cNvSpPr>
            <a:spLocks noGrp="1"/>
          </p:cNvSpPr>
          <p:nvPr>
            <p:ph idx="1"/>
          </p:nvPr>
        </p:nvSpPr>
        <p:spPr>
          <a:xfrm>
            <a:off x="581025" y="2057400"/>
            <a:ext cx="7521575" cy="3297238"/>
          </a:xfrm>
        </p:spPr>
        <p:txBody>
          <a:bodyPr/>
          <a:lstStyle/>
          <a:p>
            <a:pPr marL="0" indent="0">
              <a:spcBef>
                <a:spcPts val="300"/>
              </a:spcBef>
              <a:spcAft>
                <a:spcPts val="1200"/>
              </a:spcAft>
              <a:buClr>
                <a:srgbClr val="0099CC"/>
              </a:buClr>
              <a:buNone/>
            </a:pPr>
            <a:r>
              <a:rPr lang="en-US" dirty="0" smtClean="0">
                <a:solidFill>
                  <a:schemeClr val="accent1"/>
                </a:solidFill>
                <a:latin typeface="+mj-lt"/>
              </a:rPr>
              <a:t>Our forecast objectives include:</a:t>
            </a:r>
          </a:p>
          <a:p>
            <a:pPr marL="457200" lvl="1">
              <a:spcBef>
                <a:spcPts val="0"/>
              </a:spcBef>
              <a:spcAft>
                <a:spcPts val="1200"/>
              </a:spcAft>
              <a:buClr>
                <a:schemeClr val="accent1"/>
              </a:buClr>
              <a:buFont typeface="Wingdings" panose="05000000000000000000" pitchFamily="2" charset="2"/>
              <a:buChar char="§"/>
            </a:pPr>
            <a:r>
              <a:rPr lang="en-US" sz="1800" dirty="0">
                <a:solidFill>
                  <a:srgbClr val="000000"/>
                </a:solidFill>
              </a:rPr>
              <a:t>Present an overall assessment of the local media market</a:t>
            </a:r>
          </a:p>
          <a:p>
            <a:pPr marL="457200" lvl="1">
              <a:spcBef>
                <a:spcPts val="0"/>
              </a:spcBef>
              <a:spcAft>
                <a:spcPts val="1200"/>
              </a:spcAft>
              <a:buClr>
                <a:schemeClr val="accent1"/>
              </a:buClr>
              <a:buFont typeface="Wingdings" panose="05000000000000000000" pitchFamily="2" charset="2"/>
              <a:buChar char="§"/>
            </a:pPr>
            <a:r>
              <a:rPr lang="en-US" sz="1800" dirty="0">
                <a:solidFill>
                  <a:srgbClr val="000000"/>
                </a:solidFill>
              </a:rPr>
              <a:t>Provide a 360-degree view of the market for local advertising —defined as some form of targeted messaging to specific geographic markets — spent by national, regional and SMB advertisers</a:t>
            </a:r>
          </a:p>
          <a:p>
            <a:pPr marL="457200" lvl="1">
              <a:spcBef>
                <a:spcPts val="0"/>
              </a:spcBef>
              <a:spcAft>
                <a:spcPts val="1200"/>
              </a:spcAft>
              <a:buClr>
                <a:schemeClr val="accent1"/>
              </a:buClr>
              <a:buFont typeface="Wingdings" panose="05000000000000000000" pitchFamily="2" charset="2"/>
              <a:buChar char="§"/>
            </a:pPr>
            <a:r>
              <a:rPr lang="en-US" sz="1800" dirty="0">
                <a:solidFill>
                  <a:srgbClr val="000000"/>
                </a:solidFill>
              </a:rPr>
              <a:t>Offer an independent, objective and credible five-year forecast of the market situation</a:t>
            </a:r>
          </a:p>
          <a:p>
            <a:pPr marL="457200" lvl="1">
              <a:spcBef>
                <a:spcPts val="0"/>
              </a:spcBef>
              <a:spcAft>
                <a:spcPts val="1200"/>
              </a:spcAft>
              <a:buClr>
                <a:schemeClr val="accent1"/>
              </a:buClr>
              <a:buFont typeface="Wingdings" panose="05000000000000000000" pitchFamily="2" charset="2"/>
              <a:buChar char="§"/>
            </a:pPr>
            <a:r>
              <a:rPr lang="en-US" sz="1800" dirty="0">
                <a:solidFill>
                  <a:srgbClr val="000000"/>
                </a:solidFill>
              </a:rPr>
              <a:t>Give clients a view into the key drivers and assumptions behind the top-line forecasts</a:t>
            </a:r>
          </a:p>
          <a:p>
            <a:pPr>
              <a:spcBef>
                <a:spcPts val="300"/>
              </a:spcBef>
              <a:spcAft>
                <a:spcPts val="1200"/>
              </a:spcAft>
            </a:pPr>
            <a:endParaRPr lang="en-US" sz="2400" dirty="0"/>
          </a:p>
        </p:txBody>
      </p:sp>
    </p:spTree>
    <p:extLst>
      <p:ext uri="{BB962C8B-B14F-4D97-AF65-F5344CB8AC3E}">
        <p14:creationId xmlns:p14="http://schemas.microsoft.com/office/powerpoint/2010/main" val="3272966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chor="t"/>
          <a:lstStyle/>
          <a:p>
            <a:r>
              <a:rPr lang="en-US" sz="3200" dirty="0"/>
              <a:t>Methodology</a:t>
            </a:r>
          </a:p>
        </p:txBody>
      </p:sp>
      <p:sp>
        <p:nvSpPr>
          <p:cNvPr id="3" name="Content Placeholder 2"/>
          <p:cNvSpPr>
            <a:spLocks noGrp="1"/>
          </p:cNvSpPr>
          <p:nvPr>
            <p:ph idx="1"/>
          </p:nvPr>
        </p:nvSpPr>
        <p:spPr>
          <a:xfrm>
            <a:off x="533400" y="1904999"/>
            <a:ext cx="8229600" cy="3763963"/>
          </a:xfrm>
        </p:spPr>
        <p:txBody>
          <a:bodyPr/>
          <a:lstStyle/>
          <a:p>
            <a:pPr marL="457200" lvl="1">
              <a:spcBef>
                <a:spcPts val="0"/>
              </a:spcBef>
              <a:spcAft>
                <a:spcPts val="1200"/>
              </a:spcAft>
              <a:buClr>
                <a:schemeClr val="accent1"/>
              </a:buClr>
              <a:buFont typeface="Wingdings" panose="05000000000000000000" pitchFamily="2" charset="2"/>
              <a:buChar char="§"/>
            </a:pPr>
            <a:r>
              <a:rPr lang="en-US" sz="2000" dirty="0">
                <a:solidFill>
                  <a:schemeClr val="tx2"/>
                </a:solidFill>
              </a:rPr>
              <a:t>BIA/Kelsey gathers as much proprietary and secondary information as available by segment.</a:t>
            </a:r>
          </a:p>
          <a:p>
            <a:pPr marL="457200" lvl="1">
              <a:spcBef>
                <a:spcPts val="0"/>
              </a:spcBef>
              <a:spcAft>
                <a:spcPts val="1200"/>
              </a:spcAft>
              <a:buClr>
                <a:schemeClr val="accent1"/>
              </a:buClr>
              <a:buFont typeface="Wingdings" panose="05000000000000000000" pitchFamily="2" charset="2"/>
              <a:buChar char="§"/>
            </a:pPr>
            <a:r>
              <a:rPr lang="en-US" sz="2000" dirty="0">
                <a:solidFill>
                  <a:schemeClr val="tx2"/>
                </a:solidFill>
              </a:rPr>
              <a:t>We then generate preliminary forecasts by segment and discuss them with leaders in our key media — online, mobile, Yellow Pages, TV, radio, etc. </a:t>
            </a:r>
          </a:p>
          <a:p>
            <a:pPr marL="457200" lvl="1">
              <a:spcBef>
                <a:spcPts val="0"/>
              </a:spcBef>
              <a:spcAft>
                <a:spcPts val="1200"/>
              </a:spcAft>
              <a:buClr>
                <a:schemeClr val="accent1"/>
              </a:buClr>
              <a:buFont typeface="Wingdings" panose="05000000000000000000" pitchFamily="2" charset="2"/>
              <a:buChar char="§"/>
            </a:pPr>
            <a:r>
              <a:rPr lang="en-US" sz="2000" dirty="0">
                <a:solidFill>
                  <a:schemeClr val="tx2"/>
                </a:solidFill>
              </a:rPr>
              <a:t>Our process includes using third-party and public company reports to adjust and fine-tune forecasts.</a:t>
            </a:r>
          </a:p>
          <a:p>
            <a:pPr marL="457200" lvl="1">
              <a:spcBef>
                <a:spcPts val="0"/>
              </a:spcBef>
              <a:spcAft>
                <a:spcPts val="1200"/>
              </a:spcAft>
              <a:buClr>
                <a:schemeClr val="accent1"/>
              </a:buClr>
              <a:buFont typeface="Wingdings" panose="05000000000000000000" pitchFamily="2" charset="2"/>
              <a:buChar char="§"/>
            </a:pPr>
            <a:r>
              <a:rPr lang="en-US" sz="2000" dirty="0">
                <a:solidFill>
                  <a:schemeClr val="tx2"/>
                </a:solidFill>
              </a:rPr>
              <a:t>We tie a bottom-up approach with a top-down approach.</a:t>
            </a:r>
          </a:p>
          <a:p>
            <a:pPr marL="457200" lvl="1">
              <a:spcBef>
                <a:spcPts val="0"/>
              </a:spcBef>
              <a:spcAft>
                <a:spcPts val="1200"/>
              </a:spcAft>
              <a:buClr>
                <a:schemeClr val="accent1"/>
              </a:buClr>
              <a:buFont typeface="Wingdings" panose="05000000000000000000" pitchFamily="2" charset="2"/>
              <a:buChar char="§"/>
            </a:pPr>
            <a:r>
              <a:rPr lang="en-US" sz="2000" dirty="0">
                <a:solidFill>
                  <a:schemeClr val="tx2"/>
                </a:solidFill>
              </a:rPr>
              <a:t>Our forecast utilizes long-standing industry expertise and knowledge to adjust drivers and key assumptions.</a:t>
            </a:r>
          </a:p>
        </p:txBody>
      </p:sp>
    </p:spTree>
    <p:extLst>
      <p:ext uri="{BB962C8B-B14F-4D97-AF65-F5344CB8AC3E}">
        <p14:creationId xmlns:p14="http://schemas.microsoft.com/office/powerpoint/2010/main" val="23589782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Executive Summary</a:t>
            </a:r>
            <a:endParaRPr lang="en-US" dirty="0"/>
          </a:p>
        </p:txBody>
      </p:sp>
    </p:spTree>
    <p:extLst>
      <p:ext uri="{BB962C8B-B14F-4D97-AF65-F5344CB8AC3E}">
        <p14:creationId xmlns:p14="http://schemas.microsoft.com/office/powerpoint/2010/main" val="133172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23032"/>
            <a:ext cx="8654879" cy="497476"/>
          </a:xfrm>
        </p:spPr>
        <p:txBody>
          <a:bodyPr/>
          <a:lstStyle/>
          <a:p>
            <a:r>
              <a:rPr lang="en-US" dirty="0" smtClean="0"/>
              <a:t>Definitions</a:t>
            </a:r>
            <a:endParaRPr lang="en-US" dirty="0"/>
          </a:p>
        </p:txBody>
      </p:sp>
      <p:sp>
        <p:nvSpPr>
          <p:cNvPr id="5" name="Text Placeholder 4"/>
          <p:cNvSpPr>
            <a:spLocks noGrp="1"/>
          </p:cNvSpPr>
          <p:nvPr>
            <p:ph type="body" sz="quarter" idx="10"/>
          </p:nvPr>
        </p:nvSpPr>
        <p:spPr/>
        <p:txBody>
          <a:bodyPr/>
          <a:lstStyle/>
          <a:p>
            <a:r>
              <a:rPr lang="en-US" dirty="0">
                <a:solidFill>
                  <a:schemeClr val="bg1"/>
                </a:solidFill>
                <a:ea typeface="Segoe UI" panose="020B0502040204020203" pitchFamily="34" charset="0"/>
                <a:cs typeface="Segoe UI" panose="020B0502040204020203" pitchFamily="34" charset="0"/>
              </a:rPr>
              <a:t>BIA/Kelsey defines the </a:t>
            </a: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local media advertising marketplace </a:t>
            </a:r>
            <a:r>
              <a:rPr lang="en-US" dirty="0">
                <a:solidFill>
                  <a:schemeClr val="bg1"/>
                </a:solidFill>
                <a:ea typeface="Segoe UI" panose="020B0502040204020203" pitchFamily="34" charset="0"/>
                <a:cs typeface="Segoe UI" panose="020B0502040204020203" pitchFamily="34" charset="0"/>
              </a:rPr>
              <a:t>as </a:t>
            </a:r>
            <a:r>
              <a:rPr lang="en-US" dirty="0">
                <a:solidFill>
                  <a:schemeClr val="bg1"/>
                </a:solidFill>
                <a:latin typeface="Arial" charset="0"/>
                <a:ea typeface="Segoe UI" panose="020B0502040204020203" pitchFamily="34" charset="0"/>
                <a:cs typeface="Segoe UI" panose="020B0502040204020203" pitchFamily="34" charset="0"/>
              </a:rPr>
              <a:t>all advertising platforms that provide access to local audiences for national, regional and local marketers</a:t>
            </a:r>
            <a:r>
              <a:rPr lang="en-US" dirty="0">
                <a:solidFill>
                  <a:schemeClr val="bg1"/>
                </a:solidFill>
                <a:ea typeface="Segoe UI" panose="020B0502040204020203" pitchFamily="34" charset="0"/>
                <a:cs typeface="Segoe UI" panose="020B0502040204020203" pitchFamily="34" charset="0"/>
              </a:rPr>
              <a:t>.</a:t>
            </a:r>
            <a:endParaRPr lang="en-US" sz="1400" dirty="0">
              <a:solidFill>
                <a:schemeClr val="bg1"/>
              </a:solidFill>
              <a:ea typeface="Segoe UI" panose="020B0502040204020203" pitchFamily="34" charset="0"/>
              <a:cs typeface="Segoe UI" panose="020B0502040204020203" pitchFamily="34" charset="0"/>
            </a:endParaRPr>
          </a:p>
          <a:p>
            <a:endParaRPr lang="en-US" dirty="0"/>
          </a:p>
        </p:txBody>
      </p:sp>
      <p:sp>
        <p:nvSpPr>
          <p:cNvPr id="9" name="Text Placeholder 8"/>
          <p:cNvSpPr>
            <a:spLocks noGrp="1"/>
          </p:cNvSpPr>
          <p:nvPr>
            <p:ph type="body" sz="quarter" idx="12"/>
          </p:nvPr>
        </p:nvSpPr>
        <p:spPr/>
        <p:txBody>
          <a:bodyPr/>
          <a:lstStyle/>
          <a:p>
            <a:r>
              <a:rPr lang="en-US" dirty="0">
                <a:ea typeface="Segoe UI" panose="020B0502040204020203" pitchFamily="34" charset="0"/>
                <a:cs typeface="Segoe UI" panose="020B0502040204020203" pitchFamily="34" charset="0"/>
              </a:rPr>
              <a:t>BIA/Kelsey defines the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local media advertising marketplace </a:t>
            </a:r>
            <a:r>
              <a:rPr lang="en-US" dirty="0">
                <a:ea typeface="Segoe UI" panose="020B0502040204020203" pitchFamily="34" charset="0"/>
                <a:cs typeface="Segoe UI" panose="020B0502040204020203" pitchFamily="34" charset="0"/>
              </a:rPr>
              <a:t>as </a:t>
            </a:r>
            <a:r>
              <a:rPr lang="en-US" dirty="0">
                <a:latin typeface="Arial" charset="0"/>
                <a:ea typeface="Segoe UI" panose="020B0502040204020203" pitchFamily="34" charset="0"/>
                <a:cs typeface="Segoe UI" panose="020B0502040204020203" pitchFamily="34" charset="0"/>
              </a:rPr>
              <a:t>all advertising platforms that provide access to local audiences for national, regional and local </a:t>
            </a:r>
            <a:r>
              <a:rPr lang="en-US" dirty="0" smtClean="0">
                <a:latin typeface="Arial" charset="0"/>
                <a:ea typeface="Segoe UI" panose="020B0502040204020203" pitchFamily="34" charset="0"/>
                <a:cs typeface="Segoe UI" panose="020B0502040204020203" pitchFamily="34" charset="0"/>
              </a:rPr>
              <a:t>marketers</a:t>
            </a:r>
            <a:r>
              <a:rPr lang="en-US" dirty="0" smtClean="0">
                <a:ea typeface="Segoe UI" panose="020B0502040204020203" pitchFamily="34" charset="0"/>
                <a:cs typeface="Segoe UI" panose="020B0502040204020203" pitchFamily="34" charset="0"/>
              </a:rPr>
              <a:t>.</a:t>
            </a:r>
          </a:p>
          <a:p>
            <a:r>
              <a:rPr lang="en-US" sz="1400" dirty="0" smtClean="0"/>
              <a:t>Location-targeted </a:t>
            </a:r>
            <a:r>
              <a:rPr lang="en-US" sz="1400" dirty="0"/>
              <a:t>mobile advertising is defined as mobile advertising that is targeted based on a user’s location, or including proximity-relevant content to trigger local offline conversions. It includes large national advertisers and SMBs. Location-specific ad copy or calls to action (e.g., call local store) will classify a given ad as location targeted. Revenue from </a:t>
            </a:r>
            <a:r>
              <a:rPr lang="en-US" sz="1400" u="sng" dirty="0">
                <a:hlinkClick r:id="rId2"/>
              </a:rPr>
              <a:t>advertising that appears on tablets is not included in BIA/Kelsey’s classification of mobile</a:t>
            </a:r>
            <a:r>
              <a:rPr lang="en-US" sz="1400" dirty="0"/>
              <a:t>.</a:t>
            </a:r>
          </a:p>
          <a:p>
            <a:endParaRPr lang="en-US" sz="1400" dirty="0">
              <a:ea typeface="Segoe UI" panose="020B0502040204020203" pitchFamily="34" charset="0"/>
              <a:cs typeface="Segoe UI" panose="020B0502040204020203" pitchFamily="34" charset="0"/>
            </a:endParaRPr>
          </a:p>
          <a:p>
            <a:endParaRPr lang="en-US" dirty="0"/>
          </a:p>
        </p:txBody>
      </p:sp>
      <p:sp>
        <p:nvSpPr>
          <p:cNvPr id="11" name="Text Placeholder 10"/>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49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5"/>
            <a:ext cx="7162800" cy="503026"/>
          </a:xfrm>
        </p:spPr>
        <p:txBody>
          <a:bodyPr/>
          <a:lstStyle/>
          <a:p>
            <a:r>
              <a:rPr lang="en-US" sz="3200" dirty="0" smtClean="0"/>
              <a:t>Overall Local Advertising</a:t>
            </a:r>
            <a:endParaRPr lang="en-US" sz="3200" dirty="0"/>
          </a:p>
        </p:txBody>
      </p:sp>
      <p:sp>
        <p:nvSpPr>
          <p:cNvPr id="3" name="Content Placeholder 2"/>
          <p:cNvSpPr>
            <a:spLocks noGrp="1"/>
          </p:cNvSpPr>
          <p:nvPr>
            <p:ph idx="1"/>
          </p:nvPr>
        </p:nvSpPr>
        <p:spPr>
          <a:xfrm>
            <a:off x="673101" y="1397001"/>
            <a:ext cx="7543800" cy="5251450"/>
          </a:xfrm>
        </p:spPr>
        <p:txBody>
          <a:bodyPr/>
          <a:lstStyle/>
          <a:p>
            <a:pPr>
              <a:spcBef>
                <a:spcPts val="600"/>
              </a:spcBef>
              <a:spcAft>
                <a:spcPts val="1200"/>
              </a:spcAft>
              <a:buClr>
                <a:schemeClr val="accent1"/>
              </a:buClr>
              <a:buFont typeface="Wingdings" panose="05000000000000000000" pitchFamily="2" charset="2"/>
              <a:buChar char="§"/>
            </a:pPr>
            <a:r>
              <a:rPr lang="en-US" sz="1800" dirty="0" smtClean="0"/>
              <a:t>The U.S. economy overall in 2015 continued to grow at a very moderate pace.</a:t>
            </a:r>
          </a:p>
          <a:p>
            <a:pPr lvl="1">
              <a:spcBef>
                <a:spcPts val="600"/>
              </a:spcBef>
              <a:spcAft>
                <a:spcPts val="1200"/>
              </a:spcAft>
              <a:buClr>
                <a:schemeClr val="accent1"/>
              </a:buClr>
              <a:buFont typeface="Wingdings" panose="05000000000000000000" pitchFamily="2" charset="2"/>
              <a:buChar char="§"/>
            </a:pPr>
            <a:r>
              <a:rPr lang="en-US" sz="1600" dirty="0" smtClean="0"/>
              <a:t>Once again GDP declined in the first quarter but showed tepid growth in the remaining quarters.</a:t>
            </a:r>
          </a:p>
          <a:p>
            <a:pPr lvl="1">
              <a:spcBef>
                <a:spcPts val="600"/>
              </a:spcBef>
              <a:spcAft>
                <a:spcPts val="1200"/>
              </a:spcAft>
              <a:buClr>
                <a:schemeClr val="accent1"/>
              </a:buClr>
              <a:buFont typeface="Wingdings" panose="05000000000000000000" pitchFamily="2" charset="2"/>
              <a:buChar char="§"/>
            </a:pPr>
            <a:r>
              <a:rPr lang="en-US" sz="1600" dirty="0" smtClean="0"/>
              <a:t>Employment gains continued in 2015, although they slowed somewhat in the third quarter. The significant number of discouraged workers continues to limit wage gains.</a:t>
            </a:r>
          </a:p>
          <a:p>
            <a:pPr>
              <a:spcBef>
                <a:spcPts val="600"/>
              </a:spcBef>
              <a:spcAft>
                <a:spcPts val="1200"/>
              </a:spcAft>
              <a:buClr>
                <a:schemeClr val="accent1"/>
              </a:buClr>
              <a:buFont typeface="Wingdings" panose="05000000000000000000" pitchFamily="2" charset="2"/>
              <a:buChar char="§"/>
            </a:pPr>
            <a:r>
              <a:rPr lang="en-US" sz="1800" dirty="0" smtClean="0"/>
              <a:t>Due to stronger mobile and social advertising, we slightly increased our total advertising estimate for 2015 to $141.3 billion.</a:t>
            </a:r>
          </a:p>
          <a:p>
            <a:pPr>
              <a:spcBef>
                <a:spcPts val="600"/>
              </a:spcBef>
              <a:spcAft>
                <a:spcPts val="1200"/>
              </a:spcAft>
              <a:buClr>
                <a:schemeClr val="accent1"/>
              </a:buClr>
              <a:buFont typeface="Wingdings" panose="05000000000000000000" pitchFamily="2" charset="2"/>
              <a:buChar char="§"/>
            </a:pPr>
            <a:r>
              <a:rPr lang="en-US" sz="1800" dirty="0" smtClean="0"/>
              <a:t>For 2016 we expect a moderate increase to $146.6 billion, resulting from a slightly stronger U.S. economy and a substantial amount of political advertising.</a:t>
            </a:r>
          </a:p>
        </p:txBody>
      </p:sp>
    </p:spTree>
    <p:extLst>
      <p:ext uri="{BB962C8B-B14F-4D97-AF65-F5344CB8AC3E}">
        <p14:creationId xmlns:p14="http://schemas.microsoft.com/office/powerpoint/2010/main" val="727259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6250" y="2514600"/>
            <a:ext cx="8229600" cy="1572150"/>
          </a:xfrm>
        </p:spPr>
        <p:txBody>
          <a:bodyPr/>
          <a:lstStyle/>
          <a:p>
            <a:r>
              <a:rPr lang="en-US" sz="4500" dirty="0" smtClean="0"/>
              <a:t>Growth slightly higher than expected in 2015, but will be somewhat sluggish in the following years, continuing to trail GDP</a:t>
            </a:r>
            <a:endParaRPr lang="en-US" sz="4400" b="0" dirty="0"/>
          </a:p>
        </p:txBody>
      </p:sp>
      <p:sp>
        <p:nvSpPr>
          <p:cNvPr id="8" name="Content Placeholder 7"/>
          <p:cNvSpPr>
            <a:spLocks noGrp="1"/>
          </p:cNvSpPr>
          <p:nvPr>
            <p:ph idx="1"/>
          </p:nvPr>
        </p:nvSpPr>
        <p:spPr>
          <a:xfrm>
            <a:off x="457200" y="1861169"/>
            <a:ext cx="8229600" cy="596281"/>
          </a:xfrm>
        </p:spPr>
        <p:txBody>
          <a:bodyPr/>
          <a:lstStyle/>
          <a:p>
            <a:r>
              <a:rPr lang="en-US" dirty="0" smtClean="0">
                <a:latin typeface="+mj-lt"/>
              </a:rPr>
              <a:t>Overall Local Advertising</a:t>
            </a:r>
            <a:endParaRPr lang="en-US" dirty="0">
              <a:latin typeface="+mj-lt"/>
            </a:endParaRPr>
          </a:p>
        </p:txBody>
      </p:sp>
    </p:spTree>
    <p:extLst>
      <p:ext uri="{BB962C8B-B14F-4D97-AF65-F5344CB8AC3E}">
        <p14:creationId xmlns:p14="http://schemas.microsoft.com/office/powerpoint/2010/main" val="229048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aster">
  <a:themeElements>
    <a:clrScheme name="SlideGenius Scheme FINAL">
      <a:dk1>
        <a:sysClr val="windowText" lastClr="000000"/>
      </a:dk1>
      <a:lt1>
        <a:sysClr val="window" lastClr="FFFFFF"/>
      </a:lt1>
      <a:dk2>
        <a:srgbClr val="3F3F3F"/>
      </a:dk2>
      <a:lt2>
        <a:srgbClr val="F0B40F"/>
      </a:lt2>
      <a:accent1>
        <a:srgbClr val="3B86B0"/>
      </a:accent1>
      <a:accent2>
        <a:srgbClr val="E5731D"/>
      </a:accent2>
      <a:accent3>
        <a:srgbClr val="A1C436"/>
      </a:accent3>
      <a:accent4>
        <a:srgbClr val="8E4294"/>
      </a:accent4>
      <a:accent5>
        <a:srgbClr val="53C1A7"/>
      </a:accent5>
      <a:accent6>
        <a:srgbClr val="B2B2B2"/>
      </a:accent6>
      <a:hlink>
        <a:srgbClr val="F0B40F"/>
      </a:hlink>
      <a:folHlink>
        <a:srgbClr val="7F7F7F"/>
      </a:folHlink>
    </a:clrScheme>
    <a:fontScheme name="BIA Kelsey">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2375</Words>
  <Application>Microsoft Macintosh PowerPoint</Application>
  <PresentationFormat>On-screen Show (4:3)</PresentationFormat>
  <Paragraphs>258</Paragraphs>
  <Slides>26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Open Sans</vt:lpstr>
      <vt:lpstr>Vani</vt:lpstr>
      <vt:lpstr>Calibri</vt:lpstr>
      <vt:lpstr>Segoe UI Symbol</vt:lpstr>
      <vt:lpstr>Open Sans Extrabold</vt:lpstr>
      <vt:lpstr>Segoe UI</vt:lpstr>
      <vt:lpstr>Open Sans Light</vt:lpstr>
      <vt:lpstr>ＭＳ Ｐゴシック</vt:lpstr>
      <vt:lpstr>Open Sans Semibold</vt:lpstr>
      <vt:lpstr>Master</vt:lpstr>
      <vt:lpstr>U.S. Local Advertising Forecast 2016 </vt:lpstr>
      <vt:lpstr>Table of Contents</vt:lpstr>
      <vt:lpstr>About This Forecast</vt:lpstr>
      <vt:lpstr>Objectives</vt:lpstr>
      <vt:lpstr>Methodology</vt:lpstr>
      <vt:lpstr>PowerPoint Presentation</vt:lpstr>
      <vt:lpstr>Definitions</vt:lpstr>
      <vt:lpstr>Overall Local Advertising</vt:lpstr>
      <vt:lpstr>Growth slightly higher than expected in 2015, but will be somewhat sluggish in the following years, continuing to trail GDP</vt:lpstr>
      <vt:lpstr>Overall Local Advertising Outlook</vt:lpstr>
      <vt:lpstr>Total U.S. Spending Nationally and in Local Markets</vt:lpstr>
      <vt:lpstr>Mobile</vt:lpstr>
      <vt:lpstr>Currently the fourth-largest local medium, mobile will grow to 16% of total local media by 2020</vt:lpstr>
      <vt:lpstr>Mobile-Specific Forecast Methodology</vt:lpstr>
      <vt:lpstr>Location-Targeted Mobile Ad Spend:  Five-Year Forecast</vt:lpstr>
      <vt:lpstr>Location-Targeted Mobile Ad Revenues:  Key Takeaways</vt:lpstr>
      <vt:lpstr>Location-Targeted Mobile Ad Revenues:  Key Takeaways (cont’d)</vt:lpstr>
      <vt:lpstr>Location-Targeted Mobile Ad Revenues:  Key Takeaways (cont’d)</vt:lpstr>
      <vt:lpstr>Location-Targeted vs. Non Location-Targeted Ad Spend in Mobile</vt:lpstr>
      <vt:lpstr>Location-Targeted vs. Non-Location-Targeted Ad Revenues: Key Takeaways</vt:lpstr>
      <vt:lpstr>Overall Mobile Ad Revenue Drivers</vt:lpstr>
      <vt:lpstr>Local Share of Mobile Ad Spend by Format</vt:lpstr>
      <vt:lpstr>Mobile Ad Formats: Key Takeaways</vt:lpstr>
      <vt:lpstr>Mobile Ad Formats: Key Takeaways (cont.)</vt:lpstr>
      <vt:lpstr>Mobile: Annual Revenue Changes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Racquel Castillo</dc:creator>
  <cp:lastModifiedBy>Michael Boland</cp:lastModifiedBy>
  <cp:revision>94</cp:revision>
  <dcterms:created xsi:type="dcterms:W3CDTF">2015-07-22T17:06:49Z</dcterms:created>
  <dcterms:modified xsi:type="dcterms:W3CDTF">2015-11-06T22:48:32Z</dcterms:modified>
</cp:coreProperties>
</file>